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F7E7A0-33AB-4F4F-B485-FD0D4BFC4CF0}">
  <a:tblStyle styleId="{C1F7E7A0-33AB-4F4F-B485-FD0D4BFC4C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481550c2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481550c2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481550c2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481550c2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481550c2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481550c2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daa74943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daa74943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daa74943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daa74943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daa74943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daa74943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daa74943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daa74943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daa74943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daa74943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daa74943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daa74943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daa74943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daa74943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daa74943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daa74943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daa749439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daa74943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daa74943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2daa74943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daa74943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2daa74943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f7e9ed75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f7e9ed75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f7e9ed75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f7e9ed75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f7e9ed75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f7e9ed75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f7e9ed75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f7e9ed75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f7e9ed75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2f7e9ed7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f7e9ed75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f7e9ed75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f7e9ed7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f7e9ed7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481550c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481550c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f7e9ed75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2f7e9ed7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daa749439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2daa74943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daa749439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daa74943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f7e9ed7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f7e9ed7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f7e9ed75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2f7e9ed75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f7e9ed75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2f7e9ed75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8481550c2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8481550c2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f7e9ed75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f7e9ed75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8481550c2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8481550c2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f7e9ed75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f7e9ed75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481550c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481550c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f7e9ed75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f7e9ed75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2f7e9ed75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2f7e9ed75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f7e9ed75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2f7e9ed75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068f5e1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068f5e1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068f5e1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068f5e1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068f5e16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068f5e16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068f5e16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3068f5e16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3c886c0a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3c886c0a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068f5e16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068f5e16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8481550c2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8481550c2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481550c2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481550c2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093967f6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3093967f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093967f6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3093967f6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093967f6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3093967f6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093967f6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3093967f6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093967f69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3093967f69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8481550c21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8481550c2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8481550c2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8481550c2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481550c2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481550c2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481550c2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481550c2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481550c2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481550c2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481550c2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481550c2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10: Deep Dive into Agile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Events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45003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Daily Scrum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Quick 15-minute team sync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Share progress and roadblocks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Ensure team alignment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001" y="1305516"/>
            <a:ext cx="4332000" cy="346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Events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42603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Review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Demonstrate working features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Collect stakeholder feedback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Validate work against goals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817034"/>
            <a:ext cx="4572000" cy="365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Events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42603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Retrospective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Team reflection time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What went well?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What could improve?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297" y="0"/>
            <a:ext cx="30720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Estimating and Planning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is agile planning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Story points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 time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Estimating with planning strategies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4340225" y="1916850"/>
            <a:ext cx="3645900" cy="141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Estimation ≠ Exact Time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effort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complexity, and uncertainty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collaborative team input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Agile Planning</a:t>
            </a: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1018725" y="2017450"/>
            <a:ext cx="2387100" cy="19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backlogs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4446975" y="2017450"/>
            <a:ext cx="2387100" cy="19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 backlogs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the UI         12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tests          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middle tier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docs        6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 tests   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3430050" y="2496775"/>
            <a:ext cx="992700" cy="1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</a:t>
            </a:r>
            <a:r>
              <a:rPr lang="en"/>
              <a:t> by comparison</a:t>
            </a:r>
            <a:endParaRPr/>
          </a:p>
        </p:txBody>
      </p:sp>
      <p:sp>
        <p:nvSpPr>
          <p:cNvPr id="154" name="Google Shape;154;p28"/>
          <p:cNvSpPr/>
          <p:nvPr/>
        </p:nvSpPr>
        <p:spPr>
          <a:xfrm>
            <a:off x="1018725" y="2017450"/>
            <a:ext cx="2387100" cy="19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backlogs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user [...] …. 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4446975" y="2017450"/>
            <a:ext cx="2387100" cy="19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Sprint backlogs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the UI         12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tests          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middle tier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docs        6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 tests   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3430050" y="2496775"/>
            <a:ext cx="992700" cy="1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4014925" y="3410700"/>
            <a:ext cx="1178700" cy="11535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talking about this now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3150925" y="3310825"/>
            <a:ext cx="864000" cy="464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by comparison</a:t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687" y="1856075"/>
            <a:ext cx="3688616" cy="32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594250" y="1298350"/>
            <a:ext cx="48366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it take to drive to New York from Rolla?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by comparison</a:t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22" y="2352025"/>
            <a:ext cx="2654500" cy="23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594250" y="1603150"/>
            <a:ext cx="24768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it take to drive to New York from Rolla?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316" y="1213025"/>
            <a:ext cx="3335285" cy="336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3179525" y="1603150"/>
            <a:ext cx="2476800" cy="1015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it take to read complete set of Harry Potter?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 Size and Derive Duration</a:t>
            </a:r>
            <a:endParaRPr/>
          </a:p>
        </p:txBody>
      </p:sp>
      <p:sp>
        <p:nvSpPr>
          <p:cNvPr id="180" name="Google Shape;180;p31"/>
          <p:cNvSpPr txBox="1"/>
          <p:nvPr/>
        </p:nvSpPr>
        <p:spPr>
          <a:xfrm>
            <a:off x="414475" y="1782550"/>
            <a:ext cx="1627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3178588" y="1782550"/>
            <a:ext cx="1627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5942700" y="1782550"/>
            <a:ext cx="1627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2042275" y="1906750"/>
            <a:ext cx="1123500" cy="21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4812800" y="1906750"/>
            <a:ext cx="1123500" cy="21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414488" y="2878950"/>
            <a:ext cx="1627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Kilograms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3178600" y="2878950"/>
            <a:ext cx="1627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5942738" y="2740350"/>
            <a:ext cx="16278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= 15 (300/20)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2042288" y="3003150"/>
            <a:ext cx="1123500" cy="21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4812813" y="3003150"/>
            <a:ext cx="1123500" cy="21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</a:t>
            </a:r>
            <a:r>
              <a:rPr lang="en"/>
              <a:t>Measures of Size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152475"/>
            <a:ext cx="8520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Lines of Codes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Function Points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26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last class, we talk about SDLC models: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Waterfall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Iterative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Agile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XP (a version of Agile)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We will continue </a:t>
            </a:r>
            <a:r>
              <a:rPr lang="en">
                <a:solidFill>
                  <a:schemeClr val="dk1"/>
                </a:solidFill>
              </a:rPr>
              <a:t>Agile today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with Traditional Measures</a:t>
            </a:r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Requirements change frequently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Complexity is difficult to predict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Teams have varying capabilities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Unknown technical challenges emerge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Measures of Size</a:t>
            </a:r>
            <a:endParaRPr/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Story Points – Effort-based units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 Days – Work time in perfect conditions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T-shirt Sizing – Quick, intuitive sizing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431475" y="2537325"/>
            <a:ext cx="5343900" cy="1594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Benefits</a:t>
            </a:r>
            <a:endParaRPr sz="2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Relative sizing instead of absolute estimates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Team-based estimation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Regular re-estimation as new information emerges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 Points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85206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long a user story will take (effort)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Influenced</a:t>
            </a:r>
            <a:r>
              <a:rPr lang="en">
                <a:solidFill>
                  <a:schemeClr val="dk1"/>
                </a:solidFill>
              </a:rPr>
              <a:t> by complexity, uncertainty, risk, volume of the work, etc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Relative values are what is important: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 login feature is a 2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 search feature is a 6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Basic math properties should hold: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5+5 = 10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Determined by the team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Accounts for team capability differences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Techniques</a:t>
            </a:r>
            <a:endParaRPr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201825" y="441612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If a Butterfly is 1 story point, how many points is an Hummingbird?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435" y="1203525"/>
            <a:ext cx="3837125" cy="30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Techniques</a:t>
            </a:r>
            <a:endParaRPr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Build complexity: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many points to teach an Elephant to dance?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Elephant's weight and balance issues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Longer training time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More complex coordination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Higher risk of issues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Size is relative, and complexity matters more than just size</a:t>
            </a:r>
            <a:endParaRPr b="1" i="1">
              <a:solidFill>
                <a:schemeClr val="dk1"/>
              </a:solidFill>
            </a:endParaRPr>
          </a:p>
        </p:txBody>
      </p:sp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525" y="908675"/>
            <a:ext cx="3452487" cy="28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Example: The Netflix Loading Bar Story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1152475"/>
            <a:ext cx="48849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Appears Simple: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Just a bar that shows video loading progress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Moves from left to right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Shows percentage loaded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Basic visual feedback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675" y="1550733"/>
            <a:ext cx="3635625" cy="2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Example: The Netflix Loading Bar Story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311700" y="1152475"/>
            <a:ext cx="8520600" cy="39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Real Complexity: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Multiple Device Types: Smart TVs, Mobile devices, Gaming consoles, Web browsers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Each platform needs different code implementations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Different memory and processing constraints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Various screen resolutions and aspect ratios </a:t>
            </a:r>
            <a:r>
              <a:rPr lang="en" sz="1800">
                <a:solidFill>
                  <a:schemeClr val="dk1"/>
                </a:solidFill>
              </a:rPr>
              <a:t>[...]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Network Conditions: Handling sudden network drops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Adjusting to bandwidth changes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Buffering strategies for different speeds </a:t>
            </a:r>
            <a:r>
              <a:rPr lang="en" sz="1800">
                <a:solidFill>
                  <a:schemeClr val="dk1"/>
                </a:solidFill>
              </a:rPr>
              <a:t>[...]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User Experience Requirements: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Must feel responsive (updating frequently enough)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Accessibility considerations (screen readers, color contrast)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Different cultural expectations (right-to-left languages) </a:t>
            </a:r>
            <a:r>
              <a:rPr lang="en" sz="1800">
                <a:solidFill>
                  <a:schemeClr val="dk1"/>
                </a:solidFill>
              </a:rPr>
              <a:t>[...]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Example: The Netflix Loading Bar Story</a:t>
            </a:r>
            <a:endParaRPr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311700" y="1152475"/>
            <a:ext cx="8520600" cy="4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Technical Challenges: </a:t>
            </a:r>
            <a:r>
              <a:rPr lang="en" sz="1800">
                <a:solidFill>
                  <a:schemeClr val="dk1"/>
                </a:solidFill>
              </a:rPr>
              <a:t>Handling different video codecs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Managing multiple audio tracks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Dealing with subtitles/closed captions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Synchronizing with advertising breaks [...]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Edge Cases: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What happens during auto-quality switches?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How to handle when a user changes episodes mid-load?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What if the internet connection is unstable?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How to manage downloaded content vs. streaming?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What happens during system sleep/wake?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Technical Debt Considerations [...]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Example: The Netflix Loading Bar Story</a:t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1152475"/>
            <a:ext cx="8520600" cy="1879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// Seems simple at first</a:t>
            </a:r>
            <a:endParaRPr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function updateLoadingBar(percentLoaded) {</a:t>
            </a:r>
            <a:endParaRPr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progressBar.style.width = percentLoaded + '%';</a:t>
            </a:r>
            <a:endParaRPr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Example: The Netflix Loading Bar Story</a:t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311700" y="1152475"/>
            <a:ext cx="8520600" cy="3909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function updateLoadingBar(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percentLoaded,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deviceType,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networkSpeed,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videoQuality,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bufferState,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playbackState,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userInteraction,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accessibilityMode,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errorState,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analyticsData,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... many more parameters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Hundreds of lines of complex logic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Device-specific optimizations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Network condition handling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Error states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Analytics tracking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Accessibility features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Performance optimizations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   // ... and much more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Explore major Agile frameworks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Deep-dive into Scrum: Roles, Artifacts, Events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Apply Agile Estimation techniques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Discuss real-world examples from apps, media, and services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Process</a:t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311700" y="1152475"/>
            <a:ext cx="8520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Size is relative, and complexity matters more than just size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Several estimation process are proposed. We will talk some of them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Process: Planning Poker</a:t>
            </a:r>
            <a:endParaRPr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Product Owner describes story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Team privately selects estimate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Cards revealed → differences discussed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Repeat until consensus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311700" y="1152475"/>
            <a:ext cx="8520600" cy="14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1, 2, 3, 5, 8, 13, 20, 40, 100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Based on modified Fibonacci sequence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Larger gaps between numbers reflect increasing uncertainty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8" name="Google Shape;2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800" y="2711575"/>
            <a:ext cx="28575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</a:t>
            </a:r>
            <a:endParaRPr/>
          </a:p>
        </p:txBody>
      </p:sp>
      <p:graphicFrame>
        <p:nvGraphicFramePr>
          <p:cNvPr id="284" name="Google Shape;284;p46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{C1F7E7A0-33AB-4F4F-B485-FD0D4BFC4CF0}</a:tableStyleId>
              </a:tblPr>
              <a:tblGrid>
                <a:gridCol w="2356100"/>
                <a:gridCol w="4882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is already completed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task is tiny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1, 2, 3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are used for small tasks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5, 8, 13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are used for medium sized tasks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20, 40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are used for large tasks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are used for very large tasks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&lt;infinity&gt;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task is huge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idea how long it takes to complete this task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&lt;cup of coffee&gt;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am hungry 🙂 or Need a Break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Poker: "The Humanitarian Aid App"</a:t>
            </a:r>
            <a:endParaRPr/>
          </a:p>
        </p:txBody>
      </p:sp>
      <p:sp>
        <p:nvSpPr>
          <p:cNvPr id="290" name="Google Shape;290;p47"/>
          <p:cNvSpPr txBox="1"/>
          <p:nvPr>
            <p:ph idx="1" type="body"/>
          </p:nvPr>
        </p:nvSpPr>
        <p:spPr>
          <a:xfrm>
            <a:off x="311700" y="1152475"/>
            <a:ext cx="8520600" cy="3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As a civilian in a crisis zone, I want to locate nearby humanitarian aid distribution points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(So I can access food, water, or medicine safely and quickly)</a:t>
            </a:r>
            <a:endParaRPr b="1"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Requires location services integration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Offline access for low-connectivity areas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Map integration to show aid locations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Real-time updates from volunteers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Multi-language support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Error handling for GPS issues </a:t>
            </a:r>
            <a:r>
              <a:rPr lang="en">
                <a:solidFill>
                  <a:schemeClr val="dk1"/>
                </a:solidFill>
              </a:rPr>
              <a:t>(?)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Privacy-focused location tracking (?)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Performance optimization for older devices </a:t>
            </a:r>
            <a:r>
              <a:rPr lang="en">
                <a:solidFill>
                  <a:schemeClr val="dk1"/>
                </a:solidFill>
              </a:rPr>
              <a:t>(?)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Poker: "</a:t>
            </a:r>
            <a:r>
              <a:rPr lang="en"/>
              <a:t>The Humanitarian Aid App</a:t>
            </a:r>
            <a:r>
              <a:rPr lang="en"/>
              <a:t>"</a:t>
            </a:r>
            <a:endParaRPr/>
          </a:p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311700" y="1152475"/>
            <a:ext cx="8520600" cy="26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As a field volunteer, I want to update the list of available supplies at our distribution point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Basic CRUD for supply items (e.g., water, food, medicine)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Quantity and availability toggles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Simple category tagging (e.g., medical, hygiene)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Offline support for later syncing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Basic data validation (no empty or invalid entries)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Poker: "The Humanitarian Aid App"</a:t>
            </a:r>
            <a:endParaRPr/>
          </a:p>
        </p:txBody>
      </p:sp>
      <p:sp>
        <p:nvSpPr>
          <p:cNvPr id="302" name="Google Shape;302;p49"/>
          <p:cNvSpPr txBox="1"/>
          <p:nvPr>
            <p:ph idx="1" type="body"/>
          </p:nvPr>
        </p:nvSpPr>
        <p:spPr>
          <a:xfrm>
            <a:off x="311700" y="1152475"/>
            <a:ext cx="85206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As a field volunteer, I want to update the list of available supplies at our distribution point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Estimated Story Point: 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Reasoning: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CRUD + toggles = relatively standard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Offline support adds moderate complexity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 image uploads, payment, or real-time syncing → keeps scope moderate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Poker: "The Humanitarian Aid App"</a:t>
            </a:r>
            <a:endParaRPr/>
          </a:p>
        </p:txBody>
      </p:sp>
      <p:sp>
        <p:nvSpPr>
          <p:cNvPr id="308" name="Google Shape;308;p50"/>
          <p:cNvSpPr txBox="1"/>
          <p:nvPr>
            <p:ph idx="1" type="body"/>
          </p:nvPr>
        </p:nvSpPr>
        <p:spPr>
          <a:xfrm>
            <a:off x="311700" y="1152475"/>
            <a:ext cx="8520600" cy="3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As a donor, I want to make secure donations through the app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Integration with a secure payment gateway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Support for multiple donation methods (credit, mobile money, etc.)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End-to-end encryption and secure transmission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Transaction error handling and retry logic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Digital receipt generation and delivery (email/SMS)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Confirmation screen with donation summary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Refund request process for failed or incorrect donations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Compliance with international financial regulations (e.g., KYC, AML)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Donation history with filter and export options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Fraud detection and prevention logic (IP checks, rate limits)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Poker: "The Humanitarian Aid App"</a:t>
            </a:r>
            <a:endParaRPr/>
          </a:p>
        </p:txBody>
      </p:sp>
      <p:sp>
        <p:nvSpPr>
          <p:cNvPr id="314" name="Google Shape;314;p51"/>
          <p:cNvSpPr txBox="1"/>
          <p:nvPr>
            <p:ph idx="1" type="body"/>
          </p:nvPr>
        </p:nvSpPr>
        <p:spPr>
          <a:xfrm>
            <a:off x="311700" y="1152475"/>
            <a:ext cx="85206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As a donor, I want to make secure donations through the app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Estimated Story Point: 13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Reasoning: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Involves security, finance, and user trust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Requires integration with external APIs, regulatory compliance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High risk if done incorrectly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Touches backend, frontend, legal, and UX considerations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Process: T-shirt Sizing</a:t>
            </a:r>
            <a:endParaRPr/>
          </a:p>
        </p:txBody>
      </p:sp>
      <p:sp>
        <p:nvSpPr>
          <p:cNvPr id="320" name="Google Shape;320;p52"/>
          <p:cNvSpPr txBox="1"/>
          <p:nvPr>
            <p:ph idx="1" type="body"/>
          </p:nvPr>
        </p:nvSpPr>
        <p:spPr>
          <a:xfrm>
            <a:off x="311700" y="1152475"/>
            <a:ext cx="4260300" cy="25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XS, S, M, L, XL, XXL sizing scale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Intuitive and familiar to most people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Good for initial rough estimation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Can be converted to story points later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More useful for Non-technical stakeholder communication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1" name="Google Shape;321;p52"/>
          <p:cNvSpPr txBox="1"/>
          <p:nvPr>
            <p:ph idx="1" type="body"/>
          </p:nvPr>
        </p:nvSpPr>
        <p:spPr>
          <a:xfrm>
            <a:off x="4883700" y="2490350"/>
            <a:ext cx="4260300" cy="2124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Compare items to each other instead of absolute measures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a reference story as baseline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Build an estimation scale progressively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Adjust estimates as team learns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Frameworks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Scrum – Used by Spotify teams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Kanban – Toyota’s production line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DSDM – Used in UK government digital projects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FDD – Applied at United Overseas Bank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Lean – Based on Toyota manufacturing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XP – Kent Beck’s work at Chrysler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LeSS – Scaled version of Scrum at Nokia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Sizing: "The Movie Production Studio"</a:t>
            </a:r>
            <a:endParaRPr/>
          </a:p>
        </p:txBody>
      </p:sp>
      <p:sp>
        <p:nvSpPr>
          <p:cNvPr id="327" name="Google Shape;327;p53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different movie scenes: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"Two people talking in a cafe" (S)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"Car chase through city" (XL)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"Actor walking down street" (M)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"Spaceship battle" (XXL)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Process: T-shirt Sizing - Techniques</a:t>
            </a:r>
            <a:endParaRPr/>
          </a:p>
        </p:txBody>
      </p:sp>
      <p:sp>
        <p:nvSpPr>
          <p:cNvPr id="333" name="Google Shape;333;p54"/>
          <p:cNvSpPr txBox="1"/>
          <p:nvPr>
            <p:ph idx="1" type="body"/>
          </p:nvPr>
        </p:nvSpPr>
        <p:spPr>
          <a:xfrm>
            <a:off x="311700" y="1152475"/>
            <a:ext cx="8520600" cy="3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Team Affinity Estimation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Spread stories on table/board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Sort into size categories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Discuss boundary cases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Assign numerical values if needed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Silent Grouping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Team members arrange cards without talking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Observe emerging patterns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Discuss final arrangement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Reach consensus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Sizing: "The Humanitarian Aid App"</a:t>
            </a:r>
            <a:endParaRPr/>
          </a:p>
        </p:txBody>
      </p:sp>
      <p:sp>
        <p:nvSpPr>
          <p:cNvPr id="339" name="Google Shape;339;p55"/>
          <p:cNvSpPr txBox="1"/>
          <p:nvPr>
            <p:ph idx="1" type="body"/>
          </p:nvPr>
        </p:nvSpPr>
        <p:spPr>
          <a:xfrm>
            <a:off x="311700" y="1152475"/>
            <a:ext cx="8520600" cy="25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different features: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"Show list of nearby aid centers" (S)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"Allow users to report supply shortages" (M)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"Send live safety alerts based on real-time updates" (XL)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"Create a system for anonymous donations with global compliance and fraud prevention" (XXL)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Process: Ideal Days</a:t>
            </a:r>
            <a:endParaRPr/>
          </a:p>
        </p:txBody>
      </p:sp>
      <p:sp>
        <p:nvSpPr>
          <p:cNvPr id="345" name="Google Shape;345;p56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What is an "Ideal Day"?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Perfect workday scenario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 interruptions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 meetings or emails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Complete focus on task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All resources available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Peak productivity conditions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Reality vs. Ideal Days</a:t>
            </a:r>
            <a:endParaRPr/>
          </a:p>
        </p:txBody>
      </p:sp>
      <p:sp>
        <p:nvSpPr>
          <p:cNvPr id="351" name="Google Shape;351;p57"/>
          <p:cNvSpPr txBox="1"/>
          <p:nvPr>
            <p:ph idx="1" type="body"/>
          </p:nvPr>
        </p:nvSpPr>
        <p:spPr>
          <a:xfrm>
            <a:off x="311700" y="1152475"/>
            <a:ext cx="42603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5 ideal days ≠ 5 calendar days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Usually takes 7-10 calendar days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Why? Real world includes: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Meetings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Emails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Context switching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Unexpected issues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Team collaboration time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52" name="Google Shape;3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471" y="1152473"/>
            <a:ext cx="4692530" cy="33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Example: User Auth Implementation</a:t>
            </a:r>
            <a:endParaRPr/>
          </a:p>
        </p:txBody>
      </p:sp>
      <p:sp>
        <p:nvSpPr>
          <p:cNvPr id="358" name="Google Shape;358;p58"/>
          <p:cNvSpPr txBox="1"/>
          <p:nvPr>
            <p:ph idx="1" type="body"/>
          </p:nvPr>
        </p:nvSpPr>
        <p:spPr>
          <a:xfrm>
            <a:off x="311700" y="1152475"/>
            <a:ext cx="42603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 Days: 3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Actual Calendar Days: ~5-6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 Breakdown: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Development: 3 ideal days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Daily standups: 1.5 hours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Code reviews: 4 hours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Team discussions: 2 hours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Technical issues: 3 hours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Other interruptions: 4 hours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</a:t>
            </a:r>
            <a:r>
              <a:rPr lang="en"/>
              <a:t> on </a:t>
            </a:r>
            <a:r>
              <a:rPr lang="en"/>
              <a:t>Reality vs. Ideal Days</a:t>
            </a:r>
            <a:endParaRPr/>
          </a:p>
        </p:txBody>
      </p:sp>
      <p:sp>
        <p:nvSpPr>
          <p:cNvPr id="364" name="Google Shape;364;p59"/>
          <p:cNvSpPr txBox="1"/>
          <p:nvPr>
            <p:ph idx="1" type="body"/>
          </p:nvPr>
        </p:nvSpPr>
        <p:spPr>
          <a:xfrm>
            <a:off x="311700" y="1152475"/>
            <a:ext cx="85206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 careful when talking about </a:t>
            </a:r>
            <a:r>
              <a:rPr b="1" i="1" lang="en" u="sng">
                <a:solidFill>
                  <a:schemeClr val="dk1"/>
                </a:solidFill>
              </a:rPr>
              <a:t>How long a story point would take</a:t>
            </a:r>
            <a:endParaRPr b="1" i="1" u="sng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Make sure both you, scrum master and product owner all are same page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Best Practices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Define "ideal day" clearly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Track historical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Regular calibration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Consider team maturity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Document assumptions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Review in retrospectives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For Thought</a:t>
            </a:r>
            <a:endParaRPr b="1"/>
          </a:p>
        </p:txBody>
      </p:sp>
      <p:sp>
        <p:nvSpPr>
          <p:cNvPr id="370" name="Google Shape;370;p60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During an estimating meeting three programmers are estimating a story. Individually they estimate the story at two, four and five story points.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Which estimate should they use?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 For Thought</a:t>
            </a:r>
            <a:endParaRPr b="1"/>
          </a:p>
        </p:txBody>
      </p:sp>
      <p:sp>
        <p:nvSpPr>
          <p:cNvPr id="376" name="Google Shape;376;p61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A finished 43 story points in their last two-week iteration.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B is working on a separate project and has twice as many developers. They also completed 43 story points in their last two week iteration. How can that be?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in Estimation</a:t>
            </a:r>
            <a:endParaRPr/>
          </a:p>
        </p:txBody>
      </p:sp>
      <p:sp>
        <p:nvSpPr>
          <p:cNvPr id="382" name="Google Shape;382;p62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Calibrate using past sprints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Define what 1 point means for your team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Revisit estimates mid-project if needed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Always clarify "ideal day" expectations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Document assumptions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Overview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Spotify uses Scrum for each squad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Trello used Scrum-like process for product dev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Roles, Artifacts, Events align the whole team toward sprint goals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2042100" y="2537322"/>
            <a:ext cx="5059800" cy="210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 volunteer developer group is building an app to help displaced communities find local aid centers (e.g., food, medical).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Scrum helps organize weekly progress: map updates, backend for aid centers, and feedback forms for refugees.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Velocity</a:t>
            </a:r>
            <a:endParaRPr/>
          </a:p>
        </p:txBody>
      </p:sp>
      <p:sp>
        <p:nvSpPr>
          <p:cNvPr id="388" name="Google Shape;388;p63"/>
          <p:cNvSpPr txBox="1"/>
          <p:nvPr>
            <p:ph idx="1" type="body"/>
          </p:nvPr>
        </p:nvSpPr>
        <p:spPr>
          <a:xfrm>
            <a:off x="311700" y="1152475"/>
            <a:ext cx="8520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number of story points completed per sprint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Used to forecast team capacity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9" name="Google Shape;389;p63"/>
          <p:cNvPicPr preferRelativeResize="0"/>
          <p:nvPr/>
        </p:nvPicPr>
        <p:blipFill rotWithShape="1">
          <a:blip r:embed="rId3">
            <a:alphaModFix/>
          </a:blip>
          <a:srcRect b="4587" l="0" r="0" t="4931"/>
          <a:stretch/>
        </p:blipFill>
        <p:spPr>
          <a:xfrm>
            <a:off x="975575" y="2097900"/>
            <a:ext cx="4694525" cy="2917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3"/>
          <p:cNvSpPr txBox="1"/>
          <p:nvPr/>
        </p:nvSpPr>
        <p:spPr>
          <a:xfrm>
            <a:off x="5832300" y="2254250"/>
            <a:ext cx="3000000" cy="89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Sprint 1: 28 points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Sprint 2: 31 points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Average Velocity = 29.5 points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and Actual Velocity</a:t>
            </a:r>
            <a:endParaRPr/>
          </a:p>
        </p:txBody>
      </p:sp>
      <p:pic>
        <p:nvPicPr>
          <p:cNvPr id="396" name="Google Shape;39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38" y="1182575"/>
            <a:ext cx="7894913" cy="3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and Actual Velocity</a:t>
            </a:r>
            <a:endParaRPr/>
          </a:p>
        </p:txBody>
      </p:sp>
      <p:pic>
        <p:nvPicPr>
          <p:cNvPr id="402" name="Google Shape;40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38" y="1152475"/>
            <a:ext cx="6955915" cy="3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Burndown Charts</a:t>
            </a:r>
            <a:endParaRPr/>
          </a:p>
        </p:txBody>
      </p:sp>
      <p:sp>
        <p:nvSpPr>
          <p:cNvPr id="408" name="Google Shape;408;p66"/>
          <p:cNvSpPr txBox="1"/>
          <p:nvPr>
            <p:ph idx="1" type="body"/>
          </p:nvPr>
        </p:nvSpPr>
        <p:spPr>
          <a:xfrm>
            <a:off x="311700" y="1152475"/>
            <a:ext cx="85206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Tracks remaining story points over sprint duration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X-axis = Time, Y-axis = Points left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09" name="Google Shape;40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175" y="1914475"/>
            <a:ext cx="5069645" cy="32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6"/>
          <p:cNvSpPr txBox="1"/>
          <p:nvPr/>
        </p:nvSpPr>
        <p:spPr>
          <a:xfrm>
            <a:off x="5832300" y="1776325"/>
            <a:ext cx="3000000" cy="173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Why it matters: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Spot early stalls or overloads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Visualize sprint progress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Aid sprint retrospectives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Burndown Charts are Useful</a:t>
            </a:r>
            <a:endParaRPr/>
          </a:p>
        </p:txBody>
      </p:sp>
      <p:pic>
        <p:nvPicPr>
          <p:cNvPr id="416" name="Google Shape;41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3975"/>
            <a:ext cx="8839199" cy="273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Gone Wrong — Common Missteps</a:t>
            </a:r>
            <a:endParaRPr/>
          </a:p>
        </p:txBody>
      </p:sp>
      <p:sp>
        <p:nvSpPr>
          <p:cNvPr id="422" name="Google Shape;422;p68"/>
          <p:cNvSpPr txBox="1"/>
          <p:nvPr>
            <p:ph idx="1" type="body"/>
          </p:nvPr>
        </p:nvSpPr>
        <p:spPr>
          <a:xfrm>
            <a:off x="311700" y="1152475"/>
            <a:ext cx="8520600" cy="3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CC4125"/>
                </a:solidFill>
              </a:rPr>
              <a:t>The worst thing to happen to Agile was when stand-ups turned into "how much did you get done yesterday so we don't fire you" meetings.</a:t>
            </a:r>
            <a:endParaRPr i="1">
              <a:solidFill>
                <a:srgbClr val="CC412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Stand-ups become </a:t>
            </a:r>
            <a:r>
              <a:rPr b="1" lang="en">
                <a:solidFill>
                  <a:schemeClr val="dk1"/>
                </a:solidFill>
              </a:rPr>
              <a:t>status interrogations → </a:t>
            </a:r>
            <a:r>
              <a:rPr lang="en">
                <a:solidFill>
                  <a:schemeClr val="dk1"/>
                </a:solidFill>
              </a:rPr>
              <a:t>Micromanagement, not collaboration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Estimation meetings feel like </a:t>
            </a:r>
            <a:r>
              <a:rPr b="1" lang="en">
                <a:solidFill>
                  <a:schemeClr val="dk1"/>
                </a:solidFill>
              </a:rPr>
              <a:t>guessing games</a:t>
            </a:r>
            <a:r>
              <a:rPr b="1" lang="en">
                <a:solidFill>
                  <a:schemeClr val="dk1"/>
                </a:solidFill>
              </a:rPr>
              <a:t> →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Made-up numbers to satisfy someone’s spreadsheet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“Agile metrics” are used to </a:t>
            </a:r>
            <a:r>
              <a:rPr b="1" lang="en">
                <a:solidFill>
                  <a:schemeClr val="dk1"/>
                </a:solidFill>
              </a:rPr>
              <a:t>evaluate people</a:t>
            </a:r>
            <a:r>
              <a:rPr lang="en">
                <a:solidFill>
                  <a:schemeClr val="dk1"/>
                </a:solidFill>
              </a:rPr>
              <a:t>, not work → Velocity &amp; story points = performance scores, not planning tools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Sprints are just </a:t>
            </a:r>
            <a:r>
              <a:rPr b="1" lang="en">
                <a:solidFill>
                  <a:schemeClr val="dk1"/>
                </a:solidFill>
              </a:rPr>
              <a:t>rebranded deadlines </a:t>
            </a:r>
            <a:r>
              <a:rPr lang="en">
                <a:solidFill>
                  <a:schemeClr val="dk1"/>
                </a:solidFill>
              </a:rPr>
              <a:t>aka </a:t>
            </a:r>
            <a:r>
              <a:rPr b="1" lang="en">
                <a:solidFill>
                  <a:schemeClr val="dk1"/>
                </a:solidFill>
              </a:rPr>
              <a:t>Water-Scrum-Fall </a:t>
            </a:r>
            <a:r>
              <a:rPr lang="en">
                <a:solidFill>
                  <a:schemeClr val="dk1"/>
                </a:solidFill>
              </a:rPr>
              <a:t>with a 2-week timer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Retrospectives result in </a:t>
            </a:r>
            <a:r>
              <a:rPr b="1" lang="en">
                <a:solidFill>
                  <a:schemeClr val="dk1"/>
                </a:solidFill>
              </a:rPr>
              <a:t>no change → </a:t>
            </a:r>
            <a:r>
              <a:rPr lang="en">
                <a:solidFill>
                  <a:schemeClr val="dk1"/>
                </a:solidFill>
              </a:rPr>
              <a:t>A list of team pain points... never acted on</a:t>
            </a:r>
            <a:endParaRPr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28" name="Google Shape;428;p69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Scrum provides structure for Agile work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Estimation helps manage uncertainty and complexity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Techniques: Story Points, Planning Poker, T-shirt Sizing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Metrics: Velocity + Burndown show real progress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9" name="Google Shape;429;p69"/>
          <p:cNvPicPr preferRelativeResize="0"/>
          <p:nvPr/>
        </p:nvPicPr>
        <p:blipFill rotWithShape="1">
          <a:blip r:embed="rId3">
            <a:alphaModFix/>
          </a:blip>
          <a:srcRect b="20847" l="15313" r="16626" t="14448"/>
          <a:stretch/>
        </p:blipFill>
        <p:spPr>
          <a:xfrm>
            <a:off x="6358925" y="907837"/>
            <a:ext cx="2473375" cy="332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Roles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Product Owner: </a:t>
            </a:r>
            <a:r>
              <a:rPr lang="en">
                <a:solidFill>
                  <a:schemeClr val="dk1"/>
                </a:solidFill>
              </a:rPr>
              <a:t>Represents the customer and stakeholders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Maintains and prioritizes the Product Backlog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Ensures that the team delivers maximum business value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Scrum Master: </a:t>
            </a:r>
            <a:r>
              <a:rPr lang="en">
                <a:solidFill>
                  <a:schemeClr val="dk1"/>
                </a:solidFill>
              </a:rPr>
              <a:t>Facilitates the Scrum process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Removes obstacles (impediments) that hinder team progress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Coaches the team in Agile best practices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Development Team: </a:t>
            </a:r>
            <a:r>
              <a:rPr lang="en">
                <a:solidFill>
                  <a:schemeClr val="dk1"/>
                </a:solidFill>
              </a:rPr>
              <a:t>A self-organizing, cross-functional team responsible for delivering increments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Typically includes developers, testers, designers, and analysts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Collaborates on backlog items and commits to Sprint Goals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Artifacts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Product Backlog</a:t>
            </a:r>
            <a:r>
              <a:rPr lang="en">
                <a:solidFill>
                  <a:schemeClr val="dk1"/>
                </a:solidFill>
              </a:rPr>
              <a:t>: Like a wishlist in an e-commerce app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Sprint Backlog</a:t>
            </a:r>
            <a:r>
              <a:rPr lang="en">
                <a:solidFill>
                  <a:schemeClr val="dk1"/>
                </a:solidFill>
              </a:rPr>
              <a:t>: What gets packed for delivery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Increment</a:t>
            </a:r>
            <a:r>
              <a:rPr lang="en">
                <a:solidFill>
                  <a:schemeClr val="dk1"/>
                </a:solidFill>
              </a:rPr>
              <a:t>: Working feature delivered, e.g., “Dark Mode” toggle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600" y="2401975"/>
            <a:ext cx="6838799" cy="27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Events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42603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Planning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Daily Scrum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Review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Retrospective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273" y="381313"/>
            <a:ext cx="3607350" cy="438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Events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45003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Sprint Planning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Team plans work for next 2-4 weeks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Sets clear, achievable goals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Determines what can be delivered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400" y="1213025"/>
            <a:ext cx="4027200" cy="314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