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FC572D4-F53F-408D-AE6B-FEB08C54F3F2}">
  <a:tblStyle styleId="{DFC572D4-F53F-408D-AE6B-FEB08C54F3F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350d06d4c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350d06d4c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350d06d4c9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350d06d4c9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31280beb4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31280beb4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350d06d4c9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350d06d4c9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31280beb4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31280beb4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350d06d4c9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350d06d4c9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31280beb4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31280beb4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31280beb4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31280beb4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350d06d4c9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350d06d4c9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350d06d4c9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350d06d4c9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350d06d4c9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350d06d4c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350d06d4c9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350d06d4c9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350d06d4c9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350d06d4c9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350d06d4c9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350d06d4c9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350d06d4c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350d06d4c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8e52b52592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8e52b52592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8e52b52592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8e52b52592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8e52b52592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8e52b52592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31280beb4d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31280beb4d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350d06d4c9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350d06d4c9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350d06d4c9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350d06d4c9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8e8f64320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8e8f6432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350d06d4c9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350d06d4c9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350d06d4c9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350d06d4c9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8e52b52592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g38e52b52592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38e52b52592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8e52b52592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g38e52b52592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38e52b52592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8e52b52592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g38e52b52592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38e52b52592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8e52b52592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g38e52b52592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38e52b52592_0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8e52b52592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g38e52b52592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38e52b52592_0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8e52b52592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8e52b52592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8e52b52592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g38e52b52592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38e52b52592_0_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8e52b52592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8e52b52592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31280beb4d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31280beb4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8e52b52592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8e52b52592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8e52b52592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8e52b52592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8e8f64320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8e8f64320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313ed28e1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313ed28e1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31280beb4d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31280beb4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31280beb4d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31280beb4d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31280beb4d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31280beb4d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31280beb4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31280beb4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350d06d4c9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350d06d4c9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2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2"/>
            <a:ext cx="2895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  <a:defRPr sz="1200"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  <a:defRPr sz="1200"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  <a:defRPr sz="1200"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  <a:defRPr sz="1200"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ieeexplore.ieee.org/abstract/document/5328509" TargetMode="External"/><Relationship Id="rId4" Type="http://schemas.openxmlformats.org/officeDocument/2006/relationships/image" Target="../media/image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simscale.com/blog/nasa-mars-climate-orbiter-metric/" TargetMode="Externa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s://www.henricodolfing.com/search/label/Case%20Studies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henricodolfing.com/2022/12/case-study-launch-failure-healthcare-gov.html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bugsnag.com/blog/bug-day-460m-loss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311708" y="744575"/>
            <a:ext cx="8520600" cy="178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Lecture 11: Requirement Engineering</a:t>
            </a:r>
            <a:endParaRPr/>
          </a:p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311700" y="28341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Mia Mohammad Imran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 Types of Requirements</a:t>
            </a:r>
            <a:endParaRPr/>
          </a:p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311700" y="1152475"/>
            <a:ext cx="8520600" cy="13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Functional requirements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Non-functional requirements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Domain requirements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 Requirements: The "What"</a:t>
            </a:r>
            <a:endParaRPr/>
          </a:p>
        </p:txBody>
      </p:sp>
      <p:sp>
        <p:nvSpPr>
          <p:cNvPr id="122" name="Google Shape;122;p24"/>
          <p:cNvSpPr txBox="1"/>
          <p:nvPr>
            <p:ph idx="1" type="body"/>
          </p:nvPr>
        </p:nvSpPr>
        <p:spPr>
          <a:xfrm>
            <a:off x="311700" y="1152475"/>
            <a:ext cx="8520600" cy="18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Think of these as your shopping list for software features: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"I want to log in with my fingerprint"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"The app should send me notifications when my friends post"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"Users can upload cat pictures (because the internet needs more of those)"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 Requirements: The "What"</a:t>
            </a:r>
            <a:endParaRPr/>
          </a:p>
        </p:txBody>
      </p:sp>
      <p:sp>
        <p:nvSpPr>
          <p:cNvPr id="128" name="Google Shape;128;p25"/>
          <p:cNvSpPr txBox="1"/>
          <p:nvPr>
            <p:ph idx="1" type="body"/>
          </p:nvPr>
        </p:nvSpPr>
        <p:spPr>
          <a:xfrm>
            <a:off x="311700" y="1152475"/>
            <a:ext cx="8520600" cy="12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Describe specific behaviors and functions the system must perform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Define inputs, outputs, and processing rules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Example: "The system shall allow users to reset their password via email verification"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Non-Functional Requirements: The "How Good" </a:t>
            </a:r>
            <a:endParaRPr/>
          </a:p>
        </p:txBody>
      </p:sp>
      <p:sp>
        <p:nvSpPr>
          <p:cNvPr id="134" name="Google Shape;134;p26"/>
          <p:cNvSpPr txBox="1"/>
          <p:nvPr>
            <p:ph idx="1" type="body"/>
          </p:nvPr>
        </p:nvSpPr>
        <p:spPr>
          <a:xfrm>
            <a:off x="311700" y="1152475"/>
            <a:ext cx="8520600" cy="17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These are like the quality standards for a 5-star hotel: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Speed</a:t>
            </a:r>
            <a:r>
              <a:rPr lang="en">
                <a:solidFill>
                  <a:schemeClr val="dk1"/>
                </a:solidFill>
              </a:rPr>
              <a:t>: "Faster than you can say 'requirements engineering'"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Security</a:t>
            </a:r>
            <a:r>
              <a:rPr lang="en">
                <a:solidFill>
                  <a:schemeClr val="dk1"/>
                </a:solidFill>
              </a:rPr>
              <a:t>: "Fort Knox level (we don't want your cat pictures leaked)"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Reliability</a:t>
            </a:r>
            <a:r>
              <a:rPr lang="en">
                <a:solidFill>
                  <a:schemeClr val="dk1"/>
                </a:solidFill>
              </a:rPr>
              <a:t>: "As dependable as your coffee machine on Monday morning"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Non-Functional Requirements: The "How Good" </a:t>
            </a:r>
            <a:endParaRPr/>
          </a:p>
        </p:txBody>
      </p:sp>
      <p:sp>
        <p:nvSpPr>
          <p:cNvPr id="140" name="Google Shape;140;p27"/>
          <p:cNvSpPr txBox="1"/>
          <p:nvPr>
            <p:ph idx="1" type="body"/>
          </p:nvPr>
        </p:nvSpPr>
        <p:spPr>
          <a:xfrm>
            <a:off x="311700" y="1152475"/>
            <a:ext cx="8520600" cy="21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Performance requirements (response time, throughput)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Security requirements (authentication, authorization)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Reliability requirements (uptime, fault tolerance)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Usability requirements (user interface, accessibility)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Scalability requirements (user load, data volume)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Non-Functional Requirements: The "How Good" </a:t>
            </a:r>
            <a:endParaRPr/>
          </a:p>
        </p:txBody>
      </p:sp>
      <p:pic>
        <p:nvPicPr>
          <p:cNvPr id="146" name="Google Shape;14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4588" y="1213025"/>
            <a:ext cx="5754836" cy="32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</a:t>
            </a:r>
            <a:endParaRPr/>
          </a:p>
        </p:txBody>
      </p:sp>
      <p:sp>
        <p:nvSpPr>
          <p:cNvPr id="152" name="Google Shape;152;p29"/>
          <p:cNvSpPr txBox="1"/>
          <p:nvPr>
            <p:ph idx="1" type="body"/>
          </p:nvPr>
        </p:nvSpPr>
        <p:spPr>
          <a:xfrm>
            <a:off x="311700" y="1152475"/>
            <a:ext cx="85206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Is "The system must encrypt passwords" functional or non-functional? (Think about it!)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Domain Requirements</a:t>
            </a:r>
            <a:endParaRPr/>
          </a:p>
        </p:txBody>
      </p:sp>
      <p:sp>
        <p:nvSpPr>
          <p:cNvPr id="158" name="Google Shape;158;p30"/>
          <p:cNvSpPr txBox="1"/>
          <p:nvPr>
            <p:ph idx="1" type="body"/>
          </p:nvPr>
        </p:nvSpPr>
        <p:spPr>
          <a:xfrm>
            <a:off x="311700" y="1152475"/>
            <a:ext cx="8520600" cy="12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Requirements specific to the application domain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Business rules and regulations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u="sng">
                <a:solidFill>
                  <a:schemeClr val="dk1"/>
                </a:solidFill>
              </a:rPr>
              <a:t>Industry standards and compliance</a:t>
            </a:r>
            <a:r>
              <a:rPr lang="en">
                <a:solidFill>
                  <a:schemeClr val="dk1"/>
                </a:solidFill>
              </a:rPr>
              <a:t> needs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Engineering Process: 4 Steps</a:t>
            </a:r>
            <a:endParaRPr/>
          </a:p>
        </p:txBody>
      </p:sp>
      <p:sp>
        <p:nvSpPr>
          <p:cNvPr id="164" name="Google Shape;164;p31"/>
          <p:cNvSpPr txBox="1"/>
          <p:nvPr>
            <p:ph idx="1" type="body"/>
          </p:nvPr>
        </p:nvSpPr>
        <p:spPr>
          <a:xfrm>
            <a:off x="311700" y="1152475"/>
            <a:ext cx="8520600" cy="18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Elicitation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Analysis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Validation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Management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Elicitation: Detective Work</a:t>
            </a:r>
            <a:endParaRPr/>
          </a:p>
        </p:txBody>
      </p:sp>
      <p:sp>
        <p:nvSpPr>
          <p:cNvPr id="170" name="Google Shape;170;p32"/>
          <p:cNvSpPr txBox="1"/>
          <p:nvPr>
            <p:ph idx="1" type="body"/>
          </p:nvPr>
        </p:nvSpPr>
        <p:spPr>
          <a:xfrm>
            <a:off x="311700" y="1152475"/>
            <a:ext cx="8520600" cy="22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We're like software detectives here! We: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Interview users (without the good cop/bad cop routine)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Observe how people work (not in a creepy way)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Run workshops (with actual snacks, not just virtual ones)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Read existing documentation (yes, even the boring parts)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far we covered</a:t>
            </a:r>
            <a:endParaRPr/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11700" y="1152475"/>
            <a:ext cx="8520600" cy="14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What is software engineering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What are SDLC Models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User Stories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Agile software development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2696048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…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3403498"/>
            <a:ext cx="8520600" cy="17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Requirement Engineering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Software Design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Architecture and Design Patterns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Testing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Deployment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Analysis: Solving the Puzzle</a:t>
            </a:r>
            <a:endParaRPr/>
          </a:p>
        </p:txBody>
      </p:sp>
      <p:sp>
        <p:nvSpPr>
          <p:cNvPr id="176" name="Google Shape;176;p33"/>
          <p:cNvSpPr txBox="1"/>
          <p:nvPr>
            <p:ph idx="1" type="body"/>
          </p:nvPr>
        </p:nvSpPr>
        <p:spPr>
          <a:xfrm>
            <a:off x="311700" y="1152475"/>
            <a:ext cx="8520600" cy="31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Sort through requirements like organizing your Netflix watchlist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Find conflicts ("The system should be lightning-fast BUT run on a calculator from 1995")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Prioritize what matters (MoSCoW method - not related to the city!)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Must have: The non-negotiables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Should have: The "would be really nice" features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Could have: The "if we have time" wishes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Won't have: The "maybe in version 2.0" dreams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4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Elicitation and Analysis</a:t>
            </a:r>
            <a:endParaRPr/>
          </a:p>
        </p:txBody>
      </p:sp>
      <p:pic>
        <p:nvPicPr>
          <p:cNvPr id="182" name="Google Shape;18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5784" y="1152475"/>
            <a:ext cx="6732427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5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Problems to look for…</a:t>
            </a:r>
            <a:endParaRPr/>
          </a:p>
        </p:txBody>
      </p:sp>
      <p:sp>
        <p:nvSpPr>
          <p:cNvPr id="188" name="Google Shape;188;p35"/>
          <p:cNvSpPr txBox="1"/>
          <p:nvPr>
            <p:ph idx="1" type="body"/>
          </p:nvPr>
        </p:nvSpPr>
        <p:spPr>
          <a:xfrm>
            <a:off x="311700" y="1152475"/>
            <a:ext cx="8520600" cy="31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Problems to look for during requirements elicitation and analysis: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b="1" lang="en">
                <a:solidFill>
                  <a:srgbClr val="FF0000"/>
                </a:solidFill>
              </a:rPr>
              <a:t>Stakeholders don't know what they really want</a:t>
            </a:r>
            <a:endParaRPr b="1"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Stakeholders express requirements in their own terms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Different stakeholders may have conflicting requirements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Organizational and political factors may influence the system requirements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 requirements change during the analysis process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New stakeholders may emerge and the business environment may change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6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Specification: Telling the Story</a:t>
            </a:r>
            <a:endParaRPr/>
          </a:p>
        </p:txBody>
      </p:sp>
      <p:sp>
        <p:nvSpPr>
          <p:cNvPr id="194" name="Google Shape;194;p36"/>
          <p:cNvSpPr txBox="1"/>
          <p:nvPr>
            <p:ph idx="1" type="body"/>
          </p:nvPr>
        </p:nvSpPr>
        <p:spPr>
          <a:xfrm>
            <a:off x="311700" y="1152475"/>
            <a:ext cx="8520600" cy="29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Document everything clearly (no room for "the system should be cool")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 u="sng">
                <a:solidFill>
                  <a:srgbClr val="0000CC"/>
                </a:solidFill>
              </a:rPr>
              <a:t>Use real examples</a:t>
            </a:r>
            <a:r>
              <a:rPr lang="en">
                <a:solidFill>
                  <a:schemeClr val="dk1"/>
                </a:solidFill>
              </a:rPr>
              <a:t>: Instead of "system shall be fast," say "system shall load within 2 seconds"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 u="sng">
                <a:solidFill>
                  <a:srgbClr val="0000CC"/>
                </a:solidFill>
              </a:rPr>
              <a:t>User stories</a:t>
            </a:r>
            <a:r>
              <a:rPr lang="en">
                <a:solidFill>
                  <a:schemeClr val="dk1"/>
                </a:solidFill>
              </a:rPr>
              <a:t>: "As a tired student, I want auto-save so that I don't lose my work when I fall asleep on my keyboard"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 u="sng">
                <a:solidFill>
                  <a:srgbClr val="0000CC"/>
                </a:solidFill>
              </a:rPr>
              <a:t>Use Cases</a:t>
            </a:r>
            <a:r>
              <a:rPr lang="en">
                <a:solidFill>
                  <a:schemeClr val="dk1"/>
                </a:solidFill>
              </a:rPr>
              <a:t>: Like writing movie scripts of how users interact with your system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 u="sng">
                <a:solidFill>
                  <a:srgbClr val="0000CC"/>
                </a:solidFill>
              </a:rPr>
              <a:t>Specifications</a:t>
            </a:r>
            <a:r>
              <a:rPr lang="en">
                <a:solidFill>
                  <a:schemeClr val="dk1"/>
                </a:solidFill>
              </a:rPr>
              <a:t>: The technical bestseller nobody wants to read but everyone needs!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7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Examples: Is it Good or Bad?</a:t>
            </a:r>
            <a:endParaRPr/>
          </a:p>
        </p:txBody>
      </p:sp>
      <p:sp>
        <p:nvSpPr>
          <p:cNvPr id="200" name="Google Shape;200;p37"/>
          <p:cNvSpPr txBox="1"/>
          <p:nvPr>
            <p:ph idx="1" type="body"/>
          </p:nvPr>
        </p:nvSpPr>
        <p:spPr>
          <a:xfrm>
            <a:off x="311700" y="1152475"/>
            <a:ext cx="8520600" cy="7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Requirement: </a:t>
            </a:r>
            <a:r>
              <a:rPr i="1" lang="en">
                <a:solidFill>
                  <a:schemeClr val="dk1"/>
                </a:solidFill>
              </a:rPr>
              <a:t>"Users can reset their password through email verification within 5 minutes"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8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Examples: Is it Good or Bad?</a:t>
            </a:r>
            <a:endParaRPr/>
          </a:p>
        </p:txBody>
      </p:sp>
      <p:sp>
        <p:nvSpPr>
          <p:cNvPr id="206" name="Google Shape;206;p38"/>
          <p:cNvSpPr txBox="1"/>
          <p:nvPr>
            <p:ph idx="1" type="body"/>
          </p:nvPr>
        </p:nvSpPr>
        <p:spPr>
          <a:xfrm>
            <a:off x="311700" y="1152475"/>
            <a:ext cx="85206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Requirement: </a:t>
            </a:r>
            <a:r>
              <a:rPr i="1" lang="en">
                <a:solidFill>
                  <a:schemeClr val="dk1"/>
                </a:solidFill>
              </a:rPr>
              <a:t>"The system should be user-friendly"</a:t>
            </a: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9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Examples: Is it Good or Bad?</a:t>
            </a:r>
            <a:endParaRPr/>
          </a:p>
        </p:txBody>
      </p:sp>
      <p:sp>
        <p:nvSpPr>
          <p:cNvPr id="212" name="Google Shape;212;p39"/>
          <p:cNvSpPr txBox="1"/>
          <p:nvPr>
            <p:ph idx="1" type="body"/>
          </p:nvPr>
        </p:nvSpPr>
        <p:spPr>
          <a:xfrm>
            <a:off x="311700" y="1152475"/>
            <a:ext cx="8520600" cy="8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Requirement: </a:t>
            </a:r>
            <a:r>
              <a:rPr i="1" lang="en">
                <a:solidFill>
                  <a:schemeClr val="dk1"/>
                </a:solidFill>
              </a:rPr>
              <a:t>"The system should be user-friendly"</a:t>
            </a:r>
            <a:endParaRPr i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Why it's bad: What does "friendly" mean? Is it buying users coffee?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0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218" name="Google Shape;218;p40"/>
          <p:cNvSpPr txBox="1"/>
          <p:nvPr>
            <p:ph idx="1" type="body"/>
          </p:nvPr>
        </p:nvSpPr>
        <p:spPr>
          <a:xfrm>
            <a:off x="311700" y="1152475"/>
            <a:ext cx="85206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How would you gather requirements for a social media app for pets?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1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Validation</a:t>
            </a:r>
            <a:endParaRPr/>
          </a:p>
        </p:txBody>
      </p:sp>
      <p:sp>
        <p:nvSpPr>
          <p:cNvPr id="224" name="Google Shape;224;p41"/>
          <p:cNvSpPr txBox="1"/>
          <p:nvPr>
            <p:ph idx="1" type="body"/>
          </p:nvPr>
        </p:nvSpPr>
        <p:spPr>
          <a:xfrm>
            <a:off x="311700" y="1152475"/>
            <a:ext cx="8520600" cy="26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Requirements Reviews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Verifiability</a:t>
            </a:r>
            <a:r>
              <a:rPr lang="en">
                <a:solidFill>
                  <a:schemeClr val="dk1"/>
                </a:solidFill>
              </a:rPr>
              <a:t>: is the requirement realistically testable?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Comprehensibility</a:t>
            </a:r>
            <a:r>
              <a:rPr lang="en">
                <a:solidFill>
                  <a:schemeClr val="dk1"/>
                </a:solidFill>
              </a:rPr>
              <a:t>: is the requirement properly understood?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Traceability</a:t>
            </a:r>
            <a:r>
              <a:rPr lang="en">
                <a:solidFill>
                  <a:schemeClr val="dk1"/>
                </a:solidFill>
              </a:rPr>
              <a:t>: is the origin of the requirement clearly stated?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Adaptability</a:t>
            </a:r>
            <a:r>
              <a:rPr lang="en">
                <a:solidFill>
                  <a:schemeClr val="dk1"/>
                </a:solidFill>
              </a:rPr>
              <a:t>: can the requirement be changed without a large impact on other requirements?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2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Validation</a:t>
            </a:r>
            <a:endParaRPr/>
          </a:p>
        </p:txBody>
      </p:sp>
      <p:sp>
        <p:nvSpPr>
          <p:cNvPr id="230" name="Google Shape;230;p42"/>
          <p:cNvSpPr txBox="1"/>
          <p:nvPr>
            <p:ph idx="1" type="body"/>
          </p:nvPr>
        </p:nvSpPr>
        <p:spPr>
          <a:xfrm>
            <a:off x="311700" y="1152475"/>
            <a:ext cx="8520600" cy="31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What problems to look for: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Validity</a:t>
            </a:r>
            <a:r>
              <a:rPr lang="en">
                <a:solidFill>
                  <a:schemeClr val="dk1"/>
                </a:solidFill>
              </a:rPr>
              <a:t>: does the system provide the functions which best support the customer's needs?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Consistency</a:t>
            </a:r>
            <a:r>
              <a:rPr lang="en">
                <a:solidFill>
                  <a:schemeClr val="dk1"/>
                </a:solidFill>
              </a:rPr>
              <a:t>: are there any requirements conflicts?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Completeness</a:t>
            </a:r>
            <a:r>
              <a:rPr lang="en">
                <a:solidFill>
                  <a:schemeClr val="dk1"/>
                </a:solidFill>
              </a:rPr>
              <a:t>: are all functions required by the customer included?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Realism</a:t>
            </a:r>
            <a:r>
              <a:rPr lang="en">
                <a:solidFill>
                  <a:schemeClr val="dk1"/>
                </a:solidFill>
              </a:rPr>
              <a:t>: can the requirements be implemented given available budget and technology?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Verifiability</a:t>
            </a:r>
            <a:r>
              <a:rPr lang="en">
                <a:solidFill>
                  <a:schemeClr val="dk1"/>
                </a:solidFill>
              </a:rPr>
              <a:t>: can the requirements be checked?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agenda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8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Requirement Engineering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JIRA Demo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3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Validation: Reality Check</a:t>
            </a:r>
            <a:endParaRPr/>
          </a:p>
        </p:txBody>
      </p:sp>
      <p:sp>
        <p:nvSpPr>
          <p:cNvPr id="236" name="Google Shape;236;p43"/>
          <p:cNvSpPr txBox="1"/>
          <p:nvPr>
            <p:ph idx="1" type="body"/>
          </p:nvPr>
        </p:nvSpPr>
        <p:spPr>
          <a:xfrm>
            <a:off x="311700" y="1152475"/>
            <a:ext cx="8520600" cy="13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Review with stakeholders (and actually listen to their feedback)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Check if requirements make sense (Can we actually build a mind-reading app?)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Make sure we haven't forgotten anything important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4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Validation</a:t>
            </a:r>
            <a:endParaRPr/>
          </a:p>
        </p:txBody>
      </p:sp>
      <p:sp>
        <p:nvSpPr>
          <p:cNvPr id="242" name="Google Shape;242;p44"/>
          <p:cNvSpPr txBox="1"/>
          <p:nvPr>
            <p:ph idx="1" type="body"/>
          </p:nvPr>
        </p:nvSpPr>
        <p:spPr>
          <a:xfrm>
            <a:off x="311700" y="1152475"/>
            <a:ext cx="8520600" cy="17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Prototyping</a:t>
            </a:r>
            <a:endParaRPr b="1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Using an executable model of the system to check requirements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Test-case generation</a:t>
            </a:r>
            <a:endParaRPr b="1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Developing tests for requirements to check testability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Capability to </a:t>
            </a:r>
            <a:r>
              <a:rPr lang="en" u="sng">
                <a:solidFill>
                  <a:schemeClr val="dk1"/>
                </a:solidFill>
              </a:rPr>
              <a:t>trace a requirement </a:t>
            </a:r>
            <a:r>
              <a:rPr lang="en">
                <a:solidFill>
                  <a:schemeClr val="dk1"/>
                </a:solidFill>
              </a:rPr>
              <a:t>is needed to ensure that the product has </a:t>
            </a:r>
            <a:r>
              <a:rPr lang="en" u="sng">
                <a:solidFill>
                  <a:schemeClr val="dk1"/>
                </a:solidFill>
              </a:rPr>
              <a:t>fully implemented the requirements.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rgbClr val="800000"/>
                </a:solidFill>
              </a:rPr>
              <a:t>(While not part of requirements process activities, it needs to be started early)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We need to trace requirements: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Requirements</a:t>
            </a:r>
            <a:r>
              <a:rPr lang="en" sz="1800"/>
              <a:t> </a:t>
            </a:r>
            <a:r>
              <a:rPr i="1" lang="en" sz="1800" u="sng">
                <a:solidFill>
                  <a:srgbClr val="0000CC"/>
                </a:solidFill>
              </a:rPr>
              <a:t>from</a:t>
            </a:r>
            <a:r>
              <a:rPr lang="en" sz="1800">
                <a:solidFill>
                  <a:srgbClr val="0000CC"/>
                </a:solidFill>
              </a:rPr>
              <a:t> source</a:t>
            </a:r>
            <a:r>
              <a:rPr lang="en" sz="1800"/>
              <a:t> </a:t>
            </a:r>
            <a:r>
              <a:rPr lang="en" sz="1800">
                <a:solidFill>
                  <a:schemeClr val="dk1"/>
                </a:solidFill>
              </a:rPr>
              <a:t>(people and documents)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Requirements </a:t>
            </a:r>
            <a:r>
              <a:rPr i="1" lang="en" sz="1800" u="sng">
                <a:solidFill>
                  <a:srgbClr val="0000CC"/>
                </a:solidFill>
              </a:rPr>
              <a:t>to</a:t>
            </a:r>
            <a:r>
              <a:rPr lang="en" sz="1800">
                <a:solidFill>
                  <a:srgbClr val="0000CC"/>
                </a:solidFill>
              </a:rPr>
              <a:t> later steps</a:t>
            </a:r>
            <a:r>
              <a:rPr lang="en" sz="1800"/>
              <a:t> </a:t>
            </a:r>
            <a:r>
              <a:rPr lang="en" sz="1800">
                <a:solidFill>
                  <a:schemeClr val="dk1"/>
                </a:solidFill>
              </a:rPr>
              <a:t>(design, implementation, test, and release)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We also need to</a:t>
            </a:r>
            <a:r>
              <a:rPr lang="en"/>
              <a:t> </a:t>
            </a:r>
            <a:r>
              <a:rPr i="1" lang="en">
                <a:solidFill>
                  <a:srgbClr val="0000CC"/>
                </a:solidFill>
              </a:rPr>
              <a:t>link</a:t>
            </a:r>
            <a:r>
              <a:rPr lang="en">
                <a:solidFill>
                  <a:srgbClr val="0000CC"/>
                </a:solidFill>
              </a:rPr>
              <a:t> requirements</a:t>
            </a:r>
            <a:r>
              <a:rPr lang="en"/>
              <a:t> </a:t>
            </a:r>
            <a:r>
              <a:rPr lang="en">
                <a:solidFill>
                  <a:schemeClr val="dk1"/>
                </a:solidFill>
              </a:rPr>
              <a:t>to other </a:t>
            </a:r>
            <a:r>
              <a:rPr lang="en" u="sng">
                <a:solidFill>
                  <a:schemeClr val="dk1"/>
                </a:solidFill>
              </a:rPr>
              <a:t>“pre-requisite” requirements.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9" name="Google Shape;249;p45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Traceability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6"/>
          <p:cNvSpPr txBox="1"/>
          <p:nvPr>
            <p:ph idx="1" type="body"/>
          </p:nvPr>
        </p:nvSpPr>
        <p:spPr>
          <a:xfrm>
            <a:off x="311700" y="1152475"/>
            <a:ext cx="8520600" cy="3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Use Case Diagrams are </a:t>
            </a:r>
            <a:r>
              <a:rPr lang="en" u="sng">
                <a:solidFill>
                  <a:srgbClr val="0000CC"/>
                </a:solidFill>
              </a:rPr>
              <a:t>mostly for </a:t>
            </a:r>
            <a:r>
              <a:rPr lang="en">
                <a:solidFill>
                  <a:srgbClr val="993300"/>
                </a:solidFill>
              </a:rPr>
              <a:t>functionalities and are not detailed enough</a:t>
            </a:r>
            <a:r>
              <a:rPr lang="en">
                <a:solidFill>
                  <a:schemeClr val="dk1"/>
                </a:solidFill>
              </a:rPr>
              <a:t>, so we </a:t>
            </a:r>
            <a:r>
              <a:rPr lang="en" u="sng">
                <a:solidFill>
                  <a:srgbClr val="FF0000"/>
                </a:solidFill>
              </a:rPr>
              <a:t>need to use “English” text</a:t>
            </a:r>
            <a:r>
              <a:rPr lang="en" u="sng"/>
              <a:t> </a:t>
            </a:r>
            <a:r>
              <a:rPr lang="en">
                <a:solidFill>
                  <a:schemeClr val="dk1"/>
                </a:solidFill>
              </a:rPr>
              <a:t>for further descriptions of the requirements: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800"/>
              <a:buChar char="○"/>
            </a:pPr>
            <a:r>
              <a:rPr lang="en" sz="1800">
                <a:solidFill>
                  <a:srgbClr val="0000CC"/>
                </a:solidFill>
              </a:rPr>
              <a:t>Functional details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800"/>
              <a:buChar char="○"/>
            </a:pPr>
            <a:r>
              <a:rPr lang="en" sz="1800">
                <a:solidFill>
                  <a:srgbClr val="0000CC"/>
                </a:solidFill>
              </a:rPr>
              <a:t>Pre-conditions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800"/>
              <a:buChar char="○"/>
            </a:pPr>
            <a:r>
              <a:rPr lang="en" sz="1800">
                <a:solidFill>
                  <a:srgbClr val="0000CC"/>
                </a:solidFill>
              </a:rPr>
              <a:t>Post-conditions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800"/>
              <a:buChar char="○"/>
            </a:pPr>
            <a:r>
              <a:rPr lang="en" sz="1800">
                <a:solidFill>
                  <a:srgbClr val="0000CC"/>
                </a:solidFill>
              </a:rPr>
              <a:t>Non-functional characteristics about the functionalities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800"/>
              <a:buChar char="○"/>
            </a:pPr>
            <a:r>
              <a:rPr lang="en" sz="1800">
                <a:solidFill>
                  <a:srgbClr val="0000CC"/>
                </a:solidFill>
              </a:rPr>
              <a:t>“alternative paths” (e.g., error processing)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800"/>
              <a:buChar char="○"/>
            </a:pPr>
            <a:r>
              <a:rPr lang="en" sz="1800">
                <a:solidFill>
                  <a:srgbClr val="0000CC"/>
                </a:solidFill>
              </a:rPr>
              <a:t>UI sample (e.g., “looks”)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800"/>
              <a:buChar char="○"/>
            </a:pPr>
            <a:r>
              <a:rPr lang="en" sz="1800">
                <a:solidFill>
                  <a:srgbClr val="0000CC"/>
                </a:solidFill>
              </a:rPr>
              <a:t>E</a:t>
            </a:r>
            <a:r>
              <a:rPr lang="en" sz="1800">
                <a:solidFill>
                  <a:srgbClr val="0000CC"/>
                </a:solidFill>
              </a:rPr>
              <a:t>tc.</a:t>
            </a:r>
            <a:endParaRPr sz="1800">
              <a:solidFill>
                <a:srgbClr val="0000CC"/>
              </a:solidFill>
            </a:endParaRPr>
          </a:p>
        </p:txBody>
      </p:sp>
      <p:sp>
        <p:nvSpPr>
          <p:cNvPr id="256" name="Google Shape;256;p46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Definition using Use Case Description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2" name="Google Shape;262;p47"/>
          <p:cNvGraphicFramePr/>
          <p:nvPr/>
        </p:nvGraphicFramePr>
        <p:xfrm>
          <a:off x="1257300" y="11196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{DFC572D4-F53F-408D-AE6B-FEB08C54F3F2}</a:tableStyleId>
              </a:tblPr>
              <a:tblGrid>
                <a:gridCol w="1551900"/>
                <a:gridCol w="1241525"/>
                <a:gridCol w="1396725"/>
                <a:gridCol w="1396725"/>
                <a:gridCol w="1396725"/>
              </a:tblGrid>
              <a:tr h="742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b="1" i="1" lang="en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Requirement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>
                    <a:lnL cap="flat" cmpd="sng" w="214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14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b="1" i="1" lang="en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Design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14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b="1" i="1" lang="en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Code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14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b="1" i="1" lang="en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14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i="1" lang="en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related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i="1" lang="en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requirements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14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14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6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>
                    <a:lnL cap="flat" cmpd="sng" w="214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compon. X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None/>
                      </a:pPr>
                      <a:r>
                        <a:rPr i="0" lang="en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i="0" lang="en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Module 3</a:t>
                      </a:r>
                      <a:endParaRPr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 Case 32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i="0" lang="en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i="0" lang="en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2, 3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14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5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None/>
                      </a:pPr>
                      <a:r>
                        <a:rPr i="0" lang="en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</a:t>
                      </a:r>
                      <a:r>
                        <a:rPr b="1" i="0" lang="en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>
                    <a:lnL cap="flat" cmpd="sng" w="214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compon. w</a:t>
                      </a:r>
                      <a:endParaRPr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Module 5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 Case 16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None/>
                      </a:pPr>
                      <a:r>
                        <a:rPr i="0" lang="en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i="0" lang="en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="1"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14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6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None/>
                      </a:pPr>
                      <a:r>
                        <a:rPr i="0" lang="en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</a:t>
                      </a:r>
                      <a:r>
                        <a:rPr b="1" i="0" lang="en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>
                    <a:lnL cap="flat" cmpd="sng" w="214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compon. X</a:t>
                      </a:r>
                      <a:endParaRPr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None/>
                      </a:pPr>
                      <a:r>
                        <a:rPr i="0" lang="en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i="0" lang="en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Module 2</a:t>
                      </a:r>
                      <a:endParaRPr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 Case 27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None/>
                      </a:pPr>
                      <a:r>
                        <a:rPr i="0" lang="en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i="0" lang="en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14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5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None/>
                      </a:pPr>
                      <a:r>
                        <a:rPr i="0" lang="en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</a:t>
                      </a:r>
                      <a:r>
                        <a:rPr b="1" i="0" lang="en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>
                    <a:lnL cap="flat" cmpd="sng" w="214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14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6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None/>
                      </a:pPr>
                      <a:r>
                        <a:rPr i="0" lang="en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</a:t>
                      </a:r>
                      <a:r>
                        <a:rPr b="1" i="0" lang="en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>
                    <a:lnL cap="flat" cmpd="sng" w="214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t/>
                      </a:r>
                      <a:endParaRPr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14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63" name="Google Shape;263;p47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Partially Filled Traceability Table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Requirements </a:t>
            </a:r>
            <a:r>
              <a:rPr lang="en">
                <a:solidFill>
                  <a:srgbClr val="000000"/>
                </a:solidFill>
              </a:rPr>
              <a:t>prototyping</a:t>
            </a:r>
            <a:r>
              <a:rPr lang="en">
                <a:solidFill>
                  <a:schemeClr val="dk1"/>
                </a:solidFill>
              </a:rPr>
              <a:t> mostly address the </a:t>
            </a:r>
            <a:r>
              <a:rPr lang="en" u="sng">
                <a:solidFill>
                  <a:schemeClr val="dk1"/>
                </a:solidFill>
              </a:rPr>
              <a:t>User Interface (UI)</a:t>
            </a:r>
            <a:r>
              <a:rPr lang="en">
                <a:solidFill>
                  <a:schemeClr val="dk1"/>
                </a:solidFill>
              </a:rPr>
              <a:t> part of the requirement in terms of:</a:t>
            </a:r>
            <a:endParaRPr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i="1" lang="en" sz="1700">
                <a:solidFill>
                  <a:schemeClr val="dk1"/>
                </a:solidFill>
              </a:rPr>
              <a:t>  </a:t>
            </a:r>
            <a:r>
              <a:rPr i="1" lang="en" sz="1700">
                <a:solidFill>
                  <a:srgbClr val="0000CC"/>
                </a:solidFill>
              </a:rPr>
              <a:t>Visual looks</a:t>
            </a:r>
            <a:r>
              <a:rPr i="1" lang="en" sz="1700">
                <a:solidFill>
                  <a:schemeClr val="dk1"/>
                </a:solidFill>
              </a:rPr>
              <a:t> (size, shape, position, color)</a:t>
            </a:r>
            <a:endParaRPr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i="1" lang="en" sz="1700">
                <a:solidFill>
                  <a:schemeClr val="dk1"/>
                </a:solidFill>
              </a:rPr>
              <a:t>  </a:t>
            </a:r>
            <a:r>
              <a:rPr i="1" lang="en" sz="1700">
                <a:solidFill>
                  <a:srgbClr val="0000CC"/>
                </a:solidFill>
              </a:rPr>
              <a:t>Flow</a:t>
            </a:r>
            <a:r>
              <a:rPr i="1" lang="en" sz="1700">
                <a:solidFill>
                  <a:schemeClr val="dk1"/>
                </a:solidFill>
              </a:rPr>
              <a:t> (control and logical flow; depth of flow)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 prototyping may be performed in one of the two modes:</a:t>
            </a:r>
            <a:endParaRPr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 u="sng">
                <a:solidFill>
                  <a:srgbClr val="0000CC"/>
                </a:solidFill>
              </a:rPr>
              <a:t>Low fidelity</a:t>
            </a:r>
            <a:r>
              <a:rPr lang="en" sz="1700">
                <a:solidFill>
                  <a:schemeClr val="dk1"/>
                </a:solidFill>
              </a:rPr>
              <a:t>: using paper/cardboard to represent screens and human to move the boards</a:t>
            </a:r>
            <a:endParaRPr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 u="sng">
                <a:solidFill>
                  <a:srgbClr val="0000CC"/>
                </a:solidFill>
              </a:rPr>
              <a:t>High fidelity</a:t>
            </a:r>
            <a:r>
              <a:rPr lang="en" sz="1700">
                <a:solidFill>
                  <a:schemeClr val="dk1"/>
                </a:solidFill>
              </a:rPr>
              <a:t>: using automated tools such as Visual Basic to code the screens and direct the logical flow of these screens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0" name="Google Shape;270;p48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Prototyping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Once the requirements are </a:t>
            </a:r>
            <a:r>
              <a:rPr lang="en" u="sng">
                <a:solidFill>
                  <a:schemeClr val="dk1"/>
                </a:solidFill>
              </a:rPr>
              <a:t>defined</a:t>
            </a:r>
            <a:r>
              <a:rPr lang="en">
                <a:solidFill>
                  <a:schemeClr val="dk1"/>
                </a:solidFill>
              </a:rPr>
              <a:t>, </a:t>
            </a:r>
            <a:r>
              <a:rPr lang="en" u="sng">
                <a:solidFill>
                  <a:schemeClr val="dk1"/>
                </a:solidFill>
              </a:rPr>
              <a:t>prototyped,</a:t>
            </a:r>
            <a:r>
              <a:rPr lang="en">
                <a:solidFill>
                  <a:schemeClr val="dk1"/>
                </a:solidFill>
              </a:rPr>
              <a:t> and </a:t>
            </a:r>
            <a:r>
              <a:rPr lang="en" u="sng">
                <a:solidFill>
                  <a:schemeClr val="dk1"/>
                </a:solidFill>
              </a:rPr>
              <a:t>reviewed</a:t>
            </a:r>
            <a:r>
              <a:rPr lang="en">
                <a:solidFill>
                  <a:schemeClr val="dk1"/>
                </a:solidFill>
              </a:rPr>
              <a:t>, it must be placed into a </a:t>
            </a:r>
            <a:r>
              <a:rPr lang="en" u="sng">
                <a:solidFill>
                  <a:srgbClr val="800000"/>
                </a:solidFill>
              </a:rPr>
              <a:t>Requirements Specification document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rgbClr val="0000CC"/>
                </a:solidFill>
              </a:rPr>
              <a:t>IEEE /EIA Standard 12207.1-1997</a:t>
            </a:r>
            <a:r>
              <a:rPr lang="en"/>
              <a:t> -&gt; NOT FREE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Introduction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High-level description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Detailed descriptions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Details of each functionality (input-out-process)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Interfaces, including user interfaces and network interfaces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Performance requirements (response time, throughput, etc.)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Design constraints, standards, etc.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Additional attributes such as security, reliability, etc.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Any additional unique requirements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77" name="Google Shape;277;p49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Specification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0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Another Specification: EARS</a:t>
            </a:r>
            <a:endParaRPr/>
          </a:p>
        </p:txBody>
      </p:sp>
      <p:sp>
        <p:nvSpPr>
          <p:cNvPr id="283" name="Google Shape;283;p50"/>
          <p:cNvSpPr txBox="1"/>
          <p:nvPr>
            <p:ph idx="1" type="body"/>
          </p:nvPr>
        </p:nvSpPr>
        <p:spPr>
          <a:xfrm>
            <a:off x="311700" y="1152475"/>
            <a:ext cx="8520600" cy="9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Easy Approach to Requirements Syntax</a:t>
            </a:r>
            <a:endParaRPr b="1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https://ieeexplore.ieee.org/abstract/document/5328509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284" name="Google Shape;284;p50"/>
          <p:cNvPicPr preferRelativeResize="0"/>
          <p:nvPr/>
        </p:nvPicPr>
        <p:blipFill rotWithShape="1">
          <a:blip r:embed="rId4">
            <a:alphaModFix/>
          </a:blip>
          <a:srcRect b="0" l="0" r="0" t="16029"/>
          <a:stretch/>
        </p:blipFill>
        <p:spPr>
          <a:xfrm>
            <a:off x="2032875" y="2294650"/>
            <a:ext cx="5078276" cy="270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1"/>
          <p:cNvSpPr txBox="1"/>
          <p:nvPr>
            <p:ph idx="1" type="body"/>
          </p:nvPr>
        </p:nvSpPr>
        <p:spPr>
          <a:xfrm>
            <a:off x="311700" y="1152475"/>
            <a:ext cx="8520600" cy="14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Having a requirements specification agreed to and signed off is important: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Serves as a milestone marker and </a:t>
            </a:r>
            <a:r>
              <a:rPr lang="en" sz="1800" u="sng">
                <a:solidFill>
                  <a:srgbClr val="0000CC"/>
                </a:solidFill>
              </a:rPr>
              <a:t>formally exits</a:t>
            </a:r>
            <a:r>
              <a:rPr lang="en" sz="1800" u="sng">
                <a:solidFill>
                  <a:schemeClr val="dk1"/>
                </a:solidFill>
              </a:rPr>
              <a:t> </a:t>
            </a:r>
            <a:r>
              <a:rPr lang="en" sz="1800">
                <a:solidFill>
                  <a:schemeClr val="dk1"/>
                </a:solidFill>
              </a:rPr>
              <a:t>a phase of software of engineering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Serves as </a:t>
            </a:r>
            <a:r>
              <a:rPr lang="en" sz="1800" u="sng">
                <a:solidFill>
                  <a:srgbClr val="0000CC"/>
                </a:solidFill>
              </a:rPr>
              <a:t>baseline</a:t>
            </a:r>
            <a:r>
              <a:rPr lang="en" sz="1800" u="sng">
                <a:solidFill>
                  <a:schemeClr val="dk1"/>
                </a:solidFill>
              </a:rPr>
              <a:t> </a:t>
            </a:r>
            <a:r>
              <a:rPr lang="en" sz="1800">
                <a:solidFill>
                  <a:schemeClr val="dk1"/>
                </a:solidFill>
              </a:rPr>
              <a:t>from which any future changes can be monitored and controlled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91" name="Google Shape;291;p51"/>
          <p:cNvSpPr txBox="1"/>
          <p:nvPr/>
        </p:nvSpPr>
        <p:spPr>
          <a:xfrm>
            <a:off x="1592372" y="3577116"/>
            <a:ext cx="5829300" cy="11775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Remember “Agile,” which wants less “legalese” like sign-off—</a:t>
            </a:r>
            <a:r>
              <a:rPr b="1" i="1" lang="en" sz="18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obviously, it comes to play large/expensive projects and ignoring them mig</a:t>
            </a:r>
            <a:r>
              <a:rPr b="1" i="1" lang="en" sz="18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ht have severe consequences</a:t>
            </a:r>
            <a:r>
              <a:rPr b="1" i="1" lang="en" sz="18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 !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51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Finally: Requirements “Sign Off”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2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Challenges</a:t>
            </a:r>
            <a:endParaRPr/>
          </a:p>
        </p:txBody>
      </p:sp>
      <p:sp>
        <p:nvSpPr>
          <p:cNvPr id="298" name="Google Shape;298;p52"/>
          <p:cNvSpPr txBox="1"/>
          <p:nvPr>
            <p:ph idx="1" type="body"/>
          </p:nvPr>
        </p:nvSpPr>
        <p:spPr>
          <a:xfrm>
            <a:off x="311700" y="1152475"/>
            <a:ext cx="8520600" cy="12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Requirement Changes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Communication Gaps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Requirements Quality Issues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 Climate Orbiter (1999) </a:t>
            </a:r>
            <a:r>
              <a:rPr lang="en"/>
              <a:t>Mission</a:t>
            </a:r>
            <a:r>
              <a:rPr lang="en"/>
              <a:t> Failure!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227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O</a:t>
            </a:r>
            <a:r>
              <a:rPr lang="en">
                <a:solidFill>
                  <a:schemeClr val="dk1"/>
                </a:solidFill>
              </a:rPr>
              <a:t>ne team of engineers used imperial units (like pounds and inches) while another used metric units (like kilograms and meters) for crucial spacecraft calculations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Result: NASA Lost a Spacecraft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Cost: $125 million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https://www.simscale.com/blog/nasa-mars-climate-orbiter-metric/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3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Practices</a:t>
            </a:r>
            <a:endParaRPr/>
          </a:p>
        </p:txBody>
      </p:sp>
      <p:sp>
        <p:nvSpPr>
          <p:cNvPr id="304" name="Google Shape;304;p53"/>
          <p:cNvSpPr txBox="1"/>
          <p:nvPr>
            <p:ph idx="1" type="body"/>
          </p:nvPr>
        </p:nvSpPr>
        <p:spPr>
          <a:xfrm>
            <a:off x="311700" y="1152475"/>
            <a:ext cx="8520600" cy="17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Stakeholder Involvement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Documentation Standards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Validation Techniques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Change Management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4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Tools and Techniques</a:t>
            </a:r>
            <a:endParaRPr/>
          </a:p>
        </p:txBody>
      </p:sp>
      <p:sp>
        <p:nvSpPr>
          <p:cNvPr id="310" name="Google Shape;310;p54"/>
          <p:cNvSpPr txBox="1"/>
          <p:nvPr>
            <p:ph idx="1" type="body"/>
          </p:nvPr>
        </p:nvSpPr>
        <p:spPr>
          <a:xfrm>
            <a:off x="311700" y="1152475"/>
            <a:ext cx="8520600" cy="37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Requirement Management Tools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JIRA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IBM Rational DOORS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RequisitePro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GitHub Project Board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Modeling Tools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UML diagrams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Use case diagrams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Process flow diagrams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Data flow diagrams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5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Wrapping Up</a:t>
            </a:r>
            <a:endParaRPr/>
          </a:p>
        </p:txBody>
      </p:sp>
      <p:sp>
        <p:nvSpPr>
          <p:cNvPr id="316" name="Google Shape;316;p55"/>
          <p:cNvSpPr txBox="1"/>
          <p:nvPr>
            <p:ph idx="1" type="body"/>
          </p:nvPr>
        </p:nvSpPr>
        <p:spPr>
          <a:xfrm>
            <a:off x="311700" y="1152475"/>
            <a:ext cx="8520600" cy="21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Requirements failures cost millions or lives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Requirements come in three forms: functional, non-functional, domain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 process includes elicitation, analysis, validation, and management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Best practices: involve stakeholders, document clearly, validate continuously, manage changes carefully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6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Studies:</a:t>
            </a:r>
            <a:endParaRPr/>
          </a:p>
        </p:txBody>
      </p:sp>
      <p:sp>
        <p:nvSpPr>
          <p:cNvPr id="322" name="Google Shape;322;p56"/>
          <p:cNvSpPr txBox="1"/>
          <p:nvPr>
            <p:ph idx="1" type="body"/>
          </p:nvPr>
        </p:nvSpPr>
        <p:spPr>
          <a:xfrm>
            <a:off x="311700" y="1152475"/>
            <a:ext cx="85206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https://www.henricodolfing.com/search/label/Case%20Studies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Healthcare.gov (2013) - Launch Failure</a:t>
            </a:r>
            <a:endParaRPr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52475"/>
            <a:ext cx="8520600" cy="3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 U.S. federal health insurance marketplace website launched with severe performance problems, long delays, and system crashes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Scalability was underestimated: the system wasn’t designed to handle millions of users at launch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Different government databases needed to communicate, but the interoperability wasn’t well-defined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Result: Cost of $1.7 billion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https://www.henricodolfing.com/2022/12/case-study-launch-failure-healthcare-gov.html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Denver Airport Baggage System (1990s) - Failure</a:t>
            </a:r>
            <a:endParaRPr/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11700" y="1152475"/>
            <a:ext cx="8520600" cy="29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Overly Complex Automation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 fully automated baggage handling system at Denver International Airport caused a 16-month delay and a $560M budget overrun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Stakeholders had conflicting expectations: airlines, airport management, and developers had different assumptions about automation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 system was designed without considering real-world maintenance needs, making repairs and operations impractical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Therac-25 Radiation Therapy Machine (1980s)</a:t>
            </a:r>
            <a:endParaRPr/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311700" y="1152475"/>
            <a:ext cx="8520600" cy="253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Safety Requirements Missing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 medical radiation machine delivered fatal overdoses due to software errors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Safety requirements did not include fail-safes for detecting double radiation exposure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Human error handling was ignored: users could inadvertently trigger a fatal condition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Losing $460m in 45 minutes!</a:t>
            </a:r>
            <a:endParaRPr/>
          </a:p>
        </p:txBody>
      </p:sp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311700" y="1152475"/>
            <a:ext cx="8520600" cy="269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In 2012, Knight Capital’s loss of $460 M in 45 min due to a configuration bug!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It was a software deployment and process control failure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However, requirements mismanagement played a role there: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An old, dormant, obsolete feature was reactivated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There was not explicit documentation and tracking of obsolete feature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https://www.bugsnag.com/blog/bug-day-460m-loss/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Requirements Engineering?</a:t>
            </a:r>
            <a:endParaRPr/>
          </a:p>
        </p:txBody>
      </p:sp>
      <p:pic>
        <p:nvPicPr>
          <p:cNvPr id="110" name="Google Shape;1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3728" y="1152475"/>
            <a:ext cx="6636536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