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88b7ce2ae6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88b7ce2ae6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8ecaeb25c1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8ecaeb25c1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382e6257d7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382e6257d7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382e6257d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382e6257d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382e6257d7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382e6257d7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382e6257d7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382e6257d7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382e6257d7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382e6257d7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382e6257d7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382e6257d7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382e6257d7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382e6257d7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88fee1eaa8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88fee1eaa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37dfda05ab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37dfda05ab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382e6257d7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382e6257d7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88fee1eaa8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388fee1eaa8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382e6257d7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382e6257d7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88fee1eaa8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88fee1eaa8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88fee1eaa8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388fee1eaa8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31b8e0aad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331b8e0aad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31b8e0aad1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31b8e0aad1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31b8e0aad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331b8e0aad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31b8e0aad1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331b8e0aad1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331b8e0aad1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331b8e0aad1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88b7ce2ae6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88b7ce2ae6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31b8e0aad1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331b8e0aad1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31b8e0aad1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331b8e0aad1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331b8e0aad1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331b8e0aad1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331b8e0aad1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331b8e0aad1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31b8e0aad1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331b8e0aad1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88b7ce2ae6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88b7ce2ae6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88b7ce2ae6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88b7ce2ae6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88b7ce2ae6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88b7ce2ae6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88b7ce2ae6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88b7ce2ae6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If the connection between User Stories, Scenarios, and Use Cases is not clearly established in a project, what potential problems could arise in requirements understanding and system development?</a:t>
            </a: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Ambiguity in Requirements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/>
              <a:t>User stories alone may be too vague, leading to multiple interpretations.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/>
              <a:t>Without linking them to scenarios and use cases, the how and step-by-step flow remain unclear.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Gaps in System Behavior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/>
              <a:t>Missing connections mean that exception handling, alternate flows, and system responsibilities may never be documented.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/>
              <a:t>Critical paths (e.g., error cases, edge cases) could be overlooked.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Miscommunication with Stakeholders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/>
              <a:t>Business stakeholders may only see high-level user stories, while developers need detailed use cases.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/>
              <a:t>Without the scenario bridge, both sides may misunderstand requirements.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Inadequate Testing &amp; Validation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/>
              <a:t>Test cases rely on structured use cases for coverage.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/>
              <a:t>If connections aren’t established, testing may miss real-life situations described in scenarios.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Traceability Issues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/>
              <a:t>Lack of linkage makes it difficult to trace a requirement from high-level intent (user story) to design and testing artifacts (use case).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/>
              <a:t>This weakens project control and increases risk of scope creep.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88b7ce2ae6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88b7ce2ae6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88b7ce2ae6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88b7ce2ae6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637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0"/>
            <a:ext cx="8229600" cy="33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  <a:defRPr>
                <a:latin typeface="Calibri"/>
                <a:ea typeface="Calibri"/>
                <a:cs typeface="Calibri"/>
                <a:sym typeface="Calibri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○"/>
              <a:defRPr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■"/>
              <a:defRPr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  <a:defRPr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○"/>
              <a:defRPr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■"/>
              <a:defRPr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  <a:defRPr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○"/>
              <a:defRPr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■"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www.mermaidchart.com" TargetMode="External"/><Relationship Id="rId4" Type="http://schemas.openxmlformats.org/officeDocument/2006/relationships/hyperlink" Target="https://mermaid.js.org/syntax/flowchart.html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8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5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2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ctrTitle"/>
          </p:nvPr>
        </p:nvSpPr>
        <p:spPr>
          <a:xfrm>
            <a:off x="311708" y="744575"/>
            <a:ext cx="8520600" cy="1785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Lecture 12: Requirement Analysis Diagrams</a:t>
            </a:r>
            <a:endParaRPr/>
          </a:p>
        </p:txBody>
      </p:sp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311700" y="28341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Mia Mohammad Imran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Types of Diagrams</a:t>
            </a:r>
            <a:endParaRPr/>
          </a:p>
        </p:txBody>
      </p:sp>
      <p:sp>
        <p:nvSpPr>
          <p:cNvPr id="122" name="Google Shape;122;p23"/>
          <p:cNvSpPr txBox="1"/>
          <p:nvPr>
            <p:ph idx="1" type="body"/>
          </p:nvPr>
        </p:nvSpPr>
        <p:spPr>
          <a:xfrm>
            <a:off x="311700" y="1152475"/>
            <a:ext cx="8520600" cy="170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rgbClr val="0000FF"/>
                </a:solidFill>
              </a:rPr>
              <a:t>Use Case Diagrams</a:t>
            </a:r>
            <a:endParaRPr b="1">
              <a:solidFill>
                <a:srgbClr val="0000FF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Data Flow Diagrams (DFDs)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Entity-Relationship Diagrams (ERDs)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Sequence Diagrams</a:t>
            </a:r>
            <a:endParaRPr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Types of Diagrams</a:t>
            </a:r>
            <a:endParaRPr/>
          </a:p>
        </p:txBody>
      </p:sp>
      <p:sp>
        <p:nvSpPr>
          <p:cNvPr id="128" name="Google Shape;128;p24"/>
          <p:cNvSpPr txBox="1"/>
          <p:nvPr>
            <p:ph idx="1" type="body"/>
          </p:nvPr>
        </p:nvSpPr>
        <p:spPr>
          <a:xfrm>
            <a:off x="311700" y="1152475"/>
            <a:ext cx="8520600" cy="170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rgbClr val="0000FF"/>
                </a:solidFill>
              </a:rPr>
              <a:t>Use Case Diagram</a:t>
            </a:r>
            <a:r>
              <a:rPr lang="en">
                <a:solidFill>
                  <a:srgbClr val="0000FF"/>
                </a:solidFill>
              </a:rPr>
              <a:t> </a:t>
            </a:r>
            <a:r>
              <a:rPr lang="en">
                <a:solidFill>
                  <a:schemeClr val="dk1"/>
                </a:solidFill>
              </a:rPr>
              <a:t>→ “Here’s what users expect.”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DFD </a:t>
            </a:r>
            <a:r>
              <a:rPr lang="en">
                <a:solidFill>
                  <a:schemeClr val="dk1"/>
                </a:solidFill>
              </a:rPr>
              <a:t>→ “Here’s how data flows through processes.”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ERD </a:t>
            </a:r>
            <a:r>
              <a:rPr lang="en">
                <a:solidFill>
                  <a:schemeClr val="dk1"/>
                </a:solidFill>
              </a:rPr>
              <a:t>→ “Here’s how data is structured in the database.”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Sequence Diagram</a:t>
            </a:r>
            <a:r>
              <a:rPr lang="en">
                <a:solidFill>
                  <a:schemeClr val="dk1"/>
                </a:solidFill>
              </a:rPr>
              <a:t> → “Here’s how one requirement plays out dynamically.”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Mermaid</a:t>
            </a:r>
            <a:endParaRPr/>
          </a:p>
        </p:txBody>
      </p:sp>
      <p:sp>
        <p:nvSpPr>
          <p:cNvPr id="134" name="Google Shape;134;p25"/>
          <p:cNvSpPr txBox="1"/>
          <p:nvPr>
            <p:ph idx="1" type="body"/>
          </p:nvPr>
        </p:nvSpPr>
        <p:spPr>
          <a:xfrm>
            <a:off x="311700" y="1152475"/>
            <a:ext cx="8520600" cy="93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www.mermaidchart.com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https://mermaid.js.org/syntax/flowchart.html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6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Case Diagram</a:t>
            </a:r>
            <a:endParaRPr/>
          </a:p>
        </p:txBody>
      </p:sp>
      <p:sp>
        <p:nvSpPr>
          <p:cNvPr id="140" name="Google Shape;140;p26"/>
          <p:cNvSpPr txBox="1"/>
          <p:nvPr>
            <p:ph idx="1" type="body"/>
          </p:nvPr>
        </p:nvSpPr>
        <p:spPr>
          <a:xfrm>
            <a:off x="311700" y="1152475"/>
            <a:ext cx="8832300" cy="212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A type of UML diagram focused on the functional requirements of a system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Actors</a:t>
            </a:r>
            <a:r>
              <a:rPr lang="en">
                <a:solidFill>
                  <a:schemeClr val="dk1"/>
                </a:solidFill>
              </a:rPr>
              <a:t>: Represent roles that interact with system Can be: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Human users (customers, administrators)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External systems (payment gateway, server)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Time-based triggers (scheduler, timer)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41" name="Google Shape;141;p26"/>
          <p:cNvPicPr preferRelativeResize="0"/>
          <p:nvPr/>
        </p:nvPicPr>
        <p:blipFill rotWithShape="1">
          <a:blip r:embed="rId3">
            <a:alphaModFix/>
          </a:blip>
          <a:srcRect b="0" l="3428" r="1342" t="0"/>
          <a:stretch/>
        </p:blipFill>
        <p:spPr>
          <a:xfrm>
            <a:off x="5431875" y="1923225"/>
            <a:ext cx="3712124" cy="2261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7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Case Diagram</a:t>
            </a:r>
            <a:endParaRPr/>
          </a:p>
        </p:txBody>
      </p:sp>
      <p:sp>
        <p:nvSpPr>
          <p:cNvPr id="147" name="Google Shape;147;p27"/>
          <p:cNvSpPr txBox="1"/>
          <p:nvPr>
            <p:ph idx="1" type="body"/>
          </p:nvPr>
        </p:nvSpPr>
        <p:spPr>
          <a:xfrm>
            <a:off x="311700" y="1152475"/>
            <a:ext cx="5120100" cy="253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System Boundary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Rectangular box containing use cases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Defines scope of the system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Separates internal functionality from external actors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Helps identify system interfaces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48" name="Google Shape;148;p27"/>
          <p:cNvPicPr preferRelativeResize="0"/>
          <p:nvPr/>
        </p:nvPicPr>
        <p:blipFill rotWithShape="1">
          <a:blip r:embed="rId3">
            <a:alphaModFix/>
          </a:blip>
          <a:srcRect b="0" l="3428" r="1342" t="0"/>
          <a:stretch/>
        </p:blipFill>
        <p:spPr>
          <a:xfrm>
            <a:off x="5431875" y="1923225"/>
            <a:ext cx="3712124" cy="2261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Case Diagram</a:t>
            </a:r>
            <a:endParaRPr/>
          </a:p>
        </p:txBody>
      </p:sp>
      <p:sp>
        <p:nvSpPr>
          <p:cNvPr id="154" name="Google Shape;154;p28"/>
          <p:cNvSpPr txBox="1"/>
          <p:nvPr>
            <p:ph idx="1" type="body"/>
          </p:nvPr>
        </p:nvSpPr>
        <p:spPr>
          <a:xfrm>
            <a:off x="311700" y="1152475"/>
            <a:ext cx="4098000" cy="337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Relationships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Association</a:t>
            </a:r>
            <a:r>
              <a:rPr lang="en">
                <a:solidFill>
                  <a:schemeClr val="dk1"/>
                </a:solidFill>
              </a:rPr>
              <a:t>: solid line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Include</a:t>
            </a:r>
            <a:r>
              <a:rPr lang="en">
                <a:solidFill>
                  <a:schemeClr val="dk1"/>
                </a:solidFill>
              </a:rPr>
              <a:t>: dotted arrow with &lt;&lt;include&gt;&gt;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Extend</a:t>
            </a:r>
            <a:r>
              <a:rPr lang="en">
                <a:solidFill>
                  <a:schemeClr val="dk1"/>
                </a:solidFill>
              </a:rPr>
              <a:t>: dotted arrow with &lt;&lt;extend&gt;&gt;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Generalization</a:t>
            </a:r>
            <a:r>
              <a:rPr lang="en">
                <a:solidFill>
                  <a:schemeClr val="dk1"/>
                </a:solidFill>
              </a:rPr>
              <a:t>: solid arrow w/ hollow head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55" name="Google Shape;155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09825" y="1108925"/>
            <a:ext cx="4700450" cy="2503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6425" y="902225"/>
            <a:ext cx="8205882" cy="3778075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9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 - ATM System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0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Best Practices</a:t>
            </a:r>
            <a:endParaRPr/>
          </a:p>
        </p:txBody>
      </p:sp>
      <p:sp>
        <p:nvSpPr>
          <p:cNvPr id="167" name="Google Shape;167;p30"/>
          <p:cNvSpPr txBox="1"/>
          <p:nvPr>
            <p:ph idx="1" type="body"/>
          </p:nvPr>
        </p:nvSpPr>
        <p:spPr>
          <a:xfrm>
            <a:off x="311700" y="1152475"/>
            <a:ext cx="4260300" cy="212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Keep diagrams simple and focused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Use meaningful names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Include only relevant actors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Show important relationships only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Maintain consistent level of detai</a:t>
            </a:r>
            <a:r>
              <a:rPr lang="en">
                <a:solidFill>
                  <a:schemeClr val="dk1"/>
                </a:solidFill>
              </a:rPr>
              <a:t>l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68" name="Google Shape;168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245250"/>
            <a:ext cx="4411725" cy="2031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1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Build a </a:t>
            </a:r>
            <a:r>
              <a:rPr b="1" lang="en"/>
              <a:t>Coffee Shop System</a:t>
            </a:r>
            <a:endParaRPr b="1"/>
          </a:p>
        </p:txBody>
      </p:sp>
      <p:sp>
        <p:nvSpPr>
          <p:cNvPr id="174" name="Google Shape;174;p31"/>
          <p:cNvSpPr txBox="1"/>
          <p:nvPr>
            <p:ph idx="1" type="body"/>
          </p:nvPr>
        </p:nvSpPr>
        <p:spPr>
          <a:xfrm>
            <a:off x="311700" y="1152475"/>
            <a:ext cx="8520600" cy="125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solidFill>
                  <a:schemeClr val="dk1"/>
                </a:solidFill>
              </a:rPr>
              <a:t>Assume, you are a local business owner and want to add a coffee shop and requires a Coffee Shop System to support operations.</a:t>
            </a:r>
            <a:endParaRPr b="1" i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Question: </a:t>
            </a:r>
            <a:r>
              <a:rPr b="1" lang="en">
                <a:solidFill>
                  <a:srgbClr val="0000FF"/>
                </a:solidFill>
              </a:rPr>
              <a:t>Who are our actors?</a:t>
            </a:r>
            <a:endParaRPr b="1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2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Build a </a:t>
            </a:r>
            <a:r>
              <a:rPr b="1" lang="en"/>
              <a:t>Coffee Making System</a:t>
            </a:r>
            <a:endParaRPr b="1"/>
          </a:p>
        </p:txBody>
      </p:sp>
      <p:sp>
        <p:nvSpPr>
          <p:cNvPr id="180" name="Google Shape;180;p32"/>
          <p:cNvSpPr txBox="1"/>
          <p:nvPr>
            <p:ph idx="1" type="body"/>
          </p:nvPr>
        </p:nvSpPr>
        <p:spPr>
          <a:xfrm>
            <a:off x="311700" y="1152475"/>
            <a:ext cx="8520600" cy="170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Question: Who are our actors?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Customer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Staff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Payment System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Agenda</a:t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90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Requirement Analysis Diagrams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Main focus on </a:t>
            </a:r>
            <a:r>
              <a:rPr lang="en" sz="1800" u="sng">
                <a:solidFill>
                  <a:srgbClr val="0000FF"/>
                </a:solidFill>
              </a:rPr>
              <a:t>Use Case Diagrams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3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Build a </a:t>
            </a:r>
            <a:r>
              <a:rPr b="1" lang="en"/>
              <a:t>Coffee Making System</a:t>
            </a:r>
            <a:endParaRPr/>
          </a:p>
        </p:txBody>
      </p:sp>
      <p:sp>
        <p:nvSpPr>
          <p:cNvPr id="186" name="Google Shape;186;p33"/>
          <p:cNvSpPr txBox="1"/>
          <p:nvPr>
            <p:ph idx="1" type="body"/>
          </p:nvPr>
        </p:nvSpPr>
        <p:spPr>
          <a:xfrm>
            <a:off x="311700" y="1152475"/>
            <a:ext cx="8520600" cy="46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Question: </a:t>
            </a:r>
            <a:r>
              <a:rPr b="1" lang="en">
                <a:solidFill>
                  <a:srgbClr val="0000FF"/>
                </a:solidFill>
              </a:rPr>
              <a:t>What are our </a:t>
            </a:r>
            <a:r>
              <a:rPr b="1" lang="en">
                <a:solidFill>
                  <a:srgbClr val="0000FF"/>
                </a:solidFill>
              </a:rPr>
              <a:t>use cases</a:t>
            </a:r>
            <a:r>
              <a:rPr b="1" lang="en">
                <a:solidFill>
                  <a:srgbClr val="0000FF"/>
                </a:solidFill>
              </a:rPr>
              <a:t>?</a:t>
            </a:r>
            <a:endParaRPr b="1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4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Build a </a:t>
            </a:r>
            <a:r>
              <a:rPr b="1" lang="en"/>
              <a:t>Coffee Making System</a:t>
            </a:r>
            <a:endParaRPr/>
          </a:p>
        </p:txBody>
      </p:sp>
      <p:sp>
        <p:nvSpPr>
          <p:cNvPr id="192" name="Google Shape;192;p34"/>
          <p:cNvSpPr txBox="1"/>
          <p:nvPr>
            <p:ph idx="1" type="body"/>
          </p:nvPr>
        </p:nvSpPr>
        <p:spPr>
          <a:xfrm>
            <a:off x="311700" y="1152475"/>
            <a:ext cx="8520600" cy="295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Question: What are our use cases?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Place Order — starts the process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Pay for Order — payment step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Make Coffee — barista prepares drink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Serve Coffee — customer receives drink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Add Extras — optional (e.g., whipped cream, flavor shot)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Offer Discount — optional (e.g., loyalty reward)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5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Build a </a:t>
            </a:r>
            <a:r>
              <a:rPr b="1" lang="en"/>
              <a:t>Coffee Making System</a:t>
            </a:r>
            <a:endParaRPr/>
          </a:p>
        </p:txBody>
      </p:sp>
      <p:sp>
        <p:nvSpPr>
          <p:cNvPr id="198" name="Google Shape;198;p35"/>
          <p:cNvSpPr txBox="1"/>
          <p:nvPr>
            <p:ph idx="1" type="body"/>
          </p:nvPr>
        </p:nvSpPr>
        <p:spPr>
          <a:xfrm>
            <a:off x="311700" y="1152475"/>
            <a:ext cx="8520600" cy="46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>
                <a:solidFill>
                  <a:srgbClr val="000000"/>
                </a:solidFill>
              </a:rPr>
              <a:t>Question: </a:t>
            </a:r>
            <a:r>
              <a:rPr b="1" lang="en">
                <a:solidFill>
                  <a:srgbClr val="0000FF"/>
                </a:solidFill>
              </a:rPr>
              <a:t>What are the Relationships?</a:t>
            </a:r>
            <a:endParaRPr b="1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6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Build a </a:t>
            </a:r>
            <a:r>
              <a:rPr b="1" lang="en"/>
              <a:t>Coffee Making System</a:t>
            </a:r>
            <a:endParaRPr/>
          </a:p>
        </p:txBody>
      </p:sp>
      <p:sp>
        <p:nvSpPr>
          <p:cNvPr id="204" name="Google Shape;204;p36"/>
          <p:cNvSpPr txBox="1"/>
          <p:nvPr>
            <p:ph idx="1" type="body"/>
          </p:nvPr>
        </p:nvSpPr>
        <p:spPr>
          <a:xfrm>
            <a:off x="311700" y="1152475"/>
            <a:ext cx="8520600" cy="337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Question: What are the Relationships?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Associations: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Place Order — starts the process.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Pay for Order — included in “Place Order”; payment step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Make Coffee — happens after payment; barista prepares the drink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Serve Coffee — happens after making coffee; customer receives the drink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Add Extras — extends “Place Order”; optional (e.g., whipped cream, flavor shot)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Offer Discount — extends “Pay for Order”; optional (e.g., loyalty reward or coupon)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7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Build a </a:t>
            </a:r>
            <a:r>
              <a:rPr b="1" lang="en"/>
              <a:t>Coffee Making System</a:t>
            </a:r>
            <a:endParaRPr/>
          </a:p>
        </p:txBody>
      </p:sp>
      <p:sp>
        <p:nvSpPr>
          <p:cNvPr id="210" name="Google Shape;210;p37"/>
          <p:cNvSpPr txBox="1"/>
          <p:nvPr>
            <p:ph idx="1" type="body"/>
          </p:nvPr>
        </p:nvSpPr>
        <p:spPr>
          <a:xfrm>
            <a:off x="311700" y="1152475"/>
            <a:ext cx="8520600" cy="36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</a:rPr>
              <a:t>Question: What are the Relationships?</a:t>
            </a:r>
            <a:endParaRPr b="1"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Associations: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en" sz="1500">
                <a:solidFill>
                  <a:schemeClr val="dk1"/>
                </a:solidFill>
              </a:rPr>
              <a:t>Customer → Place Order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en" sz="1500">
                <a:solidFill>
                  <a:schemeClr val="dk1"/>
                </a:solidFill>
              </a:rPr>
              <a:t>Customer → Pay for Order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en" sz="1500">
                <a:solidFill>
                  <a:schemeClr val="dk1"/>
                </a:solidFill>
              </a:rPr>
              <a:t>Payment System</a:t>
            </a:r>
            <a:r>
              <a:rPr lang="en" sz="1500">
                <a:solidFill>
                  <a:schemeClr val="dk1"/>
                </a:solidFill>
              </a:rPr>
              <a:t>  → Process the Payment for Order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en" sz="1500">
                <a:solidFill>
                  <a:schemeClr val="dk1"/>
                </a:solidFill>
              </a:rPr>
              <a:t>Barista → Make Coffee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en" sz="1500">
                <a:solidFill>
                  <a:schemeClr val="dk1"/>
                </a:solidFill>
              </a:rPr>
              <a:t>Barista → Serve Coffee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Includes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en" sz="1500">
                <a:solidFill>
                  <a:schemeClr val="dk1"/>
                </a:solidFill>
              </a:rPr>
              <a:t>Place Order → Pay for Order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en" sz="1500">
                <a:solidFill>
                  <a:schemeClr val="dk1"/>
                </a:solidFill>
              </a:rPr>
              <a:t>Pay for Order → Issue Receipt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Extend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en" sz="1500">
                <a:solidFill>
                  <a:schemeClr val="dk1"/>
                </a:solidFill>
              </a:rPr>
              <a:t>Place Order → Add Extras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en" sz="1500">
                <a:solidFill>
                  <a:schemeClr val="dk1"/>
                </a:solidFill>
              </a:rPr>
              <a:t>Pay for Order → Offer Discount</a:t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8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Flow Diagrams</a:t>
            </a:r>
            <a:endParaRPr/>
          </a:p>
        </p:txBody>
      </p:sp>
      <p:sp>
        <p:nvSpPr>
          <p:cNvPr id="216" name="Google Shape;216;p38"/>
          <p:cNvSpPr txBox="1"/>
          <p:nvPr>
            <p:ph idx="1" type="body"/>
          </p:nvPr>
        </p:nvSpPr>
        <p:spPr>
          <a:xfrm>
            <a:off x="311700" y="1152475"/>
            <a:ext cx="8520600" cy="135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To show how information moves through the Coffee Shop System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Focuses on processes, data stores, and data flows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Helps understand who sends what data, and where it goes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17" name="Google Shape;217;p38"/>
          <p:cNvSpPr txBox="1"/>
          <p:nvPr>
            <p:ph idx="1" type="body"/>
          </p:nvPr>
        </p:nvSpPr>
        <p:spPr>
          <a:xfrm>
            <a:off x="311700" y="2599725"/>
            <a:ext cx="8520600" cy="1802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External Entities (rectangles) - Sources/destinations of data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Processes (circles) - Data transformations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Data Stores (open rectangles) - Where data is stored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Data Flows (arrows) - Movement of data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9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Coffee Shop Example</a:t>
            </a:r>
            <a:endParaRPr/>
          </a:p>
        </p:txBody>
      </p:sp>
      <p:sp>
        <p:nvSpPr>
          <p:cNvPr id="223" name="Google Shape;223;p39"/>
          <p:cNvSpPr txBox="1"/>
          <p:nvPr>
            <p:ph idx="1" type="body"/>
          </p:nvPr>
        </p:nvSpPr>
        <p:spPr>
          <a:xfrm>
            <a:off x="311700" y="1152475"/>
            <a:ext cx="3334800" cy="186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Data flows from Customer → Order Processing → Database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Payment processing and status updates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224" name="Google Shape;224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46500" y="1152478"/>
            <a:ext cx="5185802" cy="33525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40"/>
          <p:cNvSpPr txBox="1"/>
          <p:nvPr>
            <p:ph type="title"/>
          </p:nvPr>
        </p:nvSpPr>
        <p:spPr>
          <a:xfrm>
            <a:off x="311700" y="445025"/>
            <a:ext cx="8520600" cy="10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Entity-Relationship Diagrams: Database Structure and Relationships</a:t>
            </a:r>
            <a:endParaRPr/>
          </a:p>
        </p:txBody>
      </p:sp>
      <p:sp>
        <p:nvSpPr>
          <p:cNvPr id="230" name="Google Shape;230;p40"/>
          <p:cNvSpPr txBox="1"/>
          <p:nvPr>
            <p:ph idx="1" type="body"/>
          </p:nvPr>
        </p:nvSpPr>
        <p:spPr>
          <a:xfrm>
            <a:off x="311700" y="1577175"/>
            <a:ext cx="4260300" cy="167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Shows structure of database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Illustrates relationships between different data entities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Essential for database design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31" name="Google Shape;231;p40"/>
          <p:cNvSpPr txBox="1"/>
          <p:nvPr>
            <p:ph idx="1" type="body"/>
          </p:nvPr>
        </p:nvSpPr>
        <p:spPr>
          <a:xfrm>
            <a:off x="4745925" y="3726400"/>
            <a:ext cx="4260300" cy="109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Customer -&gt; Order (one-to-many)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Order -&gt; OrderItem (one-to-many)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Product -&gt; OrderItem (one-to-many)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32" name="Google Shape;232;p40"/>
          <p:cNvSpPr txBox="1"/>
          <p:nvPr>
            <p:ph idx="1" type="body"/>
          </p:nvPr>
        </p:nvSpPr>
        <p:spPr>
          <a:xfrm>
            <a:off x="4745925" y="1577175"/>
            <a:ext cx="4260300" cy="20550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Entities (rectangles) - Objects or concepts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Attributes - Properties of entities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Relationships - How entities connect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Cardinality - One-to-one, one-to-many, many-to-many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1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Sequence Diagram: Time-Ordered Interactions</a:t>
            </a:r>
            <a:endParaRPr/>
          </a:p>
        </p:txBody>
      </p:sp>
      <p:sp>
        <p:nvSpPr>
          <p:cNvPr id="238" name="Google Shape;238;p41"/>
          <p:cNvSpPr txBox="1"/>
          <p:nvPr>
            <p:ph idx="1" type="body"/>
          </p:nvPr>
        </p:nvSpPr>
        <p:spPr>
          <a:xfrm>
            <a:off x="311700" y="1152475"/>
            <a:ext cx="8520600" cy="13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Shows order of interactions between system components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Illustrates how processes operate with each other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Demonstrates timing of operations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42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Components</a:t>
            </a:r>
            <a:endParaRPr/>
          </a:p>
        </p:txBody>
      </p:sp>
      <p:sp>
        <p:nvSpPr>
          <p:cNvPr id="244" name="Google Shape;244;p42"/>
          <p:cNvSpPr txBox="1"/>
          <p:nvPr>
            <p:ph idx="1" type="body"/>
          </p:nvPr>
        </p:nvSpPr>
        <p:spPr>
          <a:xfrm>
            <a:off x="311700" y="1152475"/>
            <a:ext cx="3158700" cy="307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Actors/Objects (boxes at top)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Lifelines (vertical dashed lines)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Messages (horizontal arrows)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Activation boxes (vertical rectangles)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245" name="Google Shape;245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70400" y="1060613"/>
            <a:ext cx="5673580" cy="3919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Recap: User Stories</a:t>
            </a:r>
            <a:endParaRPr/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311700" y="1152475"/>
            <a:ext cx="8520600" cy="33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Definition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Short, simple description of a system feature from the perspective of an end-user.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Follows the format: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Char char="○"/>
            </a:pPr>
            <a:r>
              <a:rPr lang="en" sz="1800">
                <a:solidFill>
                  <a:srgbClr val="0000FF"/>
                </a:solidFill>
              </a:rPr>
              <a:t>“As a [role], I want [goal], so that [benefit].”</a:t>
            </a:r>
            <a:endParaRPr sz="1800">
              <a:solidFill>
                <a:srgbClr val="0000FF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b="1" i="1" lang="en" sz="1800">
                <a:solidFill>
                  <a:schemeClr val="dk1"/>
                </a:solidFill>
              </a:rPr>
              <a:t>“As a bank customer, I want to withdraw cash from the ATM, so that I can access my money conveniently.”</a:t>
            </a:r>
            <a:endParaRPr b="1" i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Key Characteristics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rgbClr val="38761D"/>
                </a:solidFill>
              </a:rPr>
              <a:t>User-centered</a:t>
            </a:r>
            <a:r>
              <a:rPr lang="en" sz="1800">
                <a:solidFill>
                  <a:schemeClr val="dk1"/>
                </a:solidFill>
              </a:rPr>
              <a:t> (focus on needs, not system functions)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Concise and understandable by both technical and </a:t>
            </a:r>
            <a:r>
              <a:rPr lang="en" sz="1800">
                <a:solidFill>
                  <a:srgbClr val="38761D"/>
                </a:solidFill>
              </a:rPr>
              <a:t>non-technical stakeholders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43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Summary… </a:t>
            </a:r>
            <a:endParaRPr/>
          </a:p>
        </p:txBody>
      </p:sp>
      <p:sp>
        <p:nvSpPr>
          <p:cNvPr id="251" name="Google Shape;251;p43"/>
          <p:cNvSpPr txBox="1"/>
          <p:nvPr>
            <p:ph idx="1" type="body"/>
          </p:nvPr>
        </p:nvSpPr>
        <p:spPr>
          <a:xfrm>
            <a:off x="311700" y="1152475"/>
            <a:ext cx="8520600" cy="394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Use Case</a:t>
            </a:r>
            <a:r>
              <a:rPr lang="en">
                <a:solidFill>
                  <a:schemeClr val="dk1"/>
                </a:solidFill>
              </a:rPr>
              <a:t>: User interaction perspective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Requirements gathering, planning user interactions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DFD</a:t>
            </a:r>
            <a:r>
              <a:rPr lang="en">
                <a:solidFill>
                  <a:schemeClr val="dk1"/>
                </a:solidFill>
              </a:rPr>
              <a:t>: Data movement perspective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System design, understanding data flow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ERD</a:t>
            </a:r>
            <a:r>
              <a:rPr lang="en">
                <a:solidFill>
                  <a:schemeClr val="dk1"/>
                </a:solidFill>
              </a:rPr>
              <a:t>: Data structure perspective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Database design, data modeling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Sequence Diagram</a:t>
            </a:r>
            <a:r>
              <a:rPr lang="en">
                <a:solidFill>
                  <a:schemeClr val="dk1"/>
                </a:solidFill>
              </a:rPr>
              <a:t>: Time-ordered operation perspective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Detailed process design, understanding timing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i="1" lang="en">
                <a:solidFill>
                  <a:schemeClr val="dk1"/>
                </a:solidFill>
              </a:rPr>
              <a:t>Question: </a:t>
            </a:r>
            <a:r>
              <a:rPr b="1" i="1" lang="en">
                <a:solidFill>
                  <a:srgbClr val="0000FF"/>
                </a:solidFill>
              </a:rPr>
              <a:t>How do these diagrams complement each other?</a:t>
            </a:r>
            <a:endParaRPr b="1" i="1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44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Mapping with User Stories: Use Case</a:t>
            </a:r>
            <a:endParaRPr/>
          </a:p>
        </p:txBody>
      </p:sp>
      <p:sp>
        <p:nvSpPr>
          <p:cNvPr id="257" name="Google Shape;257;p44"/>
          <p:cNvSpPr txBox="1"/>
          <p:nvPr>
            <p:ph idx="1" type="body"/>
          </p:nvPr>
        </p:nvSpPr>
        <p:spPr>
          <a:xfrm>
            <a:off x="311700" y="1152475"/>
            <a:ext cx="4496100" cy="9975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en" sz="1600">
                <a:solidFill>
                  <a:schemeClr val="dk1"/>
                </a:solidFill>
              </a:rPr>
              <a:t>As a customer,  I want to order coffee through the mobile app So that I can save time by avoiding the queue</a:t>
            </a:r>
            <a:endParaRPr i="1" sz="1600">
              <a:solidFill>
                <a:schemeClr val="dk1"/>
              </a:solidFill>
            </a:endParaRPr>
          </a:p>
        </p:txBody>
      </p:sp>
      <p:sp>
        <p:nvSpPr>
          <p:cNvPr id="258" name="Google Shape;258;p44"/>
          <p:cNvSpPr txBox="1"/>
          <p:nvPr>
            <p:ph idx="1" type="body"/>
          </p:nvPr>
        </p:nvSpPr>
        <p:spPr>
          <a:xfrm>
            <a:off x="2410500" y="3709875"/>
            <a:ext cx="5811900" cy="14175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chemeClr val="dk1"/>
                </a:solidFill>
              </a:rPr>
              <a:t>Use Case Diagram Mapping:</a:t>
            </a:r>
            <a:endParaRPr b="1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Each user story typically maps to one or more use cases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The "As a [role]" part identifies the actor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The "I want to" part becomes the use case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9" name="Google Shape;259;p44"/>
          <p:cNvSpPr/>
          <p:nvPr/>
        </p:nvSpPr>
        <p:spPr>
          <a:xfrm>
            <a:off x="4855050" y="1417488"/>
            <a:ext cx="1179600" cy="511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60" name="Google Shape;260;p44"/>
          <p:cNvSpPr txBox="1"/>
          <p:nvPr>
            <p:ph idx="1" type="body"/>
          </p:nvPr>
        </p:nvSpPr>
        <p:spPr>
          <a:xfrm>
            <a:off x="6081900" y="1435675"/>
            <a:ext cx="2750400" cy="4311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Place Mobile Order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261" name="Google Shape;261;p44"/>
          <p:cNvSpPr txBox="1"/>
          <p:nvPr>
            <p:ph idx="1" type="body"/>
          </p:nvPr>
        </p:nvSpPr>
        <p:spPr>
          <a:xfrm>
            <a:off x="311700" y="2179100"/>
            <a:ext cx="4496100" cy="7143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en" sz="1600">
                <a:solidFill>
                  <a:schemeClr val="dk1"/>
                </a:solidFill>
              </a:rPr>
              <a:t>As a barista, I want to see incoming orders in real-time So that I can prepare drinks efficiently</a:t>
            </a:r>
            <a:endParaRPr i="1" sz="1600">
              <a:solidFill>
                <a:schemeClr val="dk1"/>
              </a:solidFill>
            </a:endParaRPr>
          </a:p>
        </p:txBody>
      </p:sp>
      <p:sp>
        <p:nvSpPr>
          <p:cNvPr id="262" name="Google Shape;262;p44"/>
          <p:cNvSpPr/>
          <p:nvPr/>
        </p:nvSpPr>
        <p:spPr>
          <a:xfrm>
            <a:off x="4855050" y="2285550"/>
            <a:ext cx="1179600" cy="511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63" name="Google Shape;263;p44"/>
          <p:cNvSpPr txBox="1"/>
          <p:nvPr>
            <p:ph idx="1" type="body"/>
          </p:nvPr>
        </p:nvSpPr>
        <p:spPr>
          <a:xfrm>
            <a:off x="6081900" y="2321925"/>
            <a:ext cx="2750400" cy="4311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View Order Queue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264" name="Google Shape;264;p44"/>
          <p:cNvSpPr txBox="1"/>
          <p:nvPr>
            <p:ph idx="1" type="body"/>
          </p:nvPr>
        </p:nvSpPr>
        <p:spPr>
          <a:xfrm>
            <a:off x="311700" y="2922525"/>
            <a:ext cx="4496100" cy="7143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en" sz="1600">
                <a:solidFill>
                  <a:schemeClr val="dk1"/>
                </a:solidFill>
              </a:rPr>
              <a:t>As a manager, I want to view daily sales reports So that I can track business performance</a:t>
            </a:r>
            <a:endParaRPr i="1" sz="1600">
              <a:solidFill>
                <a:schemeClr val="dk1"/>
              </a:solidFill>
            </a:endParaRPr>
          </a:p>
        </p:txBody>
      </p:sp>
      <p:sp>
        <p:nvSpPr>
          <p:cNvPr id="265" name="Google Shape;265;p44"/>
          <p:cNvSpPr/>
          <p:nvPr/>
        </p:nvSpPr>
        <p:spPr>
          <a:xfrm>
            <a:off x="4855038" y="2975850"/>
            <a:ext cx="1158600" cy="511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66" name="Google Shape;266;p44"/>
          <p:cNvSpPr txBox="1"/>
          <p:nvPr>
            <p:ph idx="1" type="body"/>
          </p:nvPr>
        </p:nvSpPr>
        <p:spPr>
          <a:xfrm>
            <a:off x="6060875" y="3015900"/>
            <a:ext cx="2750400" cy="4311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Generate Reports</a:t>
            </a: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45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Mapping with User Stories: DFD</a:t>
            </a:r>
            <a:endParaRPr/>
          </a:p>
        </p:txBody>
      </p:sp>
      <p:sp>
        <p:nvSpPr>
          <p:cNvPr id="272" name="Google Shape;272;p45"/>
          <p:cNvSpPr txBox="1"/>
          <p:nvPr>
            <p:ph idx="1" type="body"/>
          </p:nvPr>
        </p:nvSpPr>
        <p:spPr>
          <a:xfrm>
            <a:off x="464550" y="3227150"/>
            <a:ext cx="5811900" cy="14175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chemeClr val="dk1"/>
                </a:solidFill>
              </a:rPr>
              <a:t>DFD Mapping:</a:t>
            </a:r>
            <a:endParaRPr b="1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User stories help identify data flows and processes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The "So that" part often reveals required data transformations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73" name="Google Shape;273;p45"/>
          <p:cNvSpPr txBox="1"/>
          <p:nvPr>
            <p:ph idx="1" type="body"/>
          </p:nvPr>
        </p:nvSpPr>
        <p:spPr>
          <a:xfrm>
            <a:off x="464550" y="1875050"/>
            <a:ext cx="4260300" cy="109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en">
                <a:solidFill>
                  <a:schemeClr val="dk1"/>
                </a:solidFill>
              </a:rPr>
              <a:t>As a customer,  I want to order coffee through the mobile app So that I can save time by avoiding the queue</a:t>
            </a:r>
            <a:endParaRPr i="1">
              <a:solidFill>
                <a:schemeClr val="dk1"/>
              </a:solidFill>
            </a:endParaRPr>
          </a:p>
        </p:txBody>
      </p:sp>
      <p:pic>
        <p:nvPicPr>
          <p:cNvPr id="274" name="Google Shape;274;p45"/>
          <p:cNvPicPr preferRelativeResize="0"/>
          <p:nvPr/>
        </p:nvPicPr>
        <p:blipFill rotWithShape="1">
          <a:blip r:embed="rId3">
            <a:alphaModFix/>
          </a:blip>
          <a:srcRect b="3982" l="9310" r="7860" t="6723"/>
          <a:stretch/>
        </p:blipFill>
        <p:spPr>
          <a:xfrm>
            <a:off x="6559150" y="275262"/>
            <a:ext cx="2375125" cy="4592976"/>
          </a:xfrm>
          <a:prstGeom prst="rect">
            <a:avLst/>
          </a:prstGeom>
          <a:noFill/>
          <a:ln>
            <a:noFill/>
          </a:ln>
        </p:spPr>
      </p:pic>
      <p:sp>
        <p:nvSpPr>
          <p:cNvPr id="275" name="Google Shape;275;p45"/>
          <p:cNvSpPr/>
          <p:nvPr/>
        </p:nvSpPr>
        <p:spPr>
          <a:xfrm>
            <a:off x="4871000" y="2216150"/>
            <a:ext cx="1542000" cy="4167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6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Mapping with User Stories: </a:t>
            </a:r>
            <a:r>
              <a:rPr lang="en"/>
              <a:t>ERD</a:t>
            </a:r>
            <a:endParaRPr/>
          </a:p>
        </p:txBody>
      </p:sp>
      <p:sp>
        <p:nvSpPr>
          <p:cNvPr id="281" name="Google Shape;281;p46"/>
          <p:cNvSpPr txBox="1"/>
          <p:nvPr>
            <p:ph idx="1" type="body"/>
          </p:nvPr>
        </p:nvSpPr>
        <p:spPr>
          <a:xfrm>
            <a:off x="464550" y="3227150"/>
            <a:ext cx="5147100" cy="14175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chemeClr val="dk1"/>
                </a:solidFill>
              </a:rPr>
              <a:t>ERD Mapping:</a:t>
            </a:r>
            <a:endParaRPr b="1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User stories help identify entities and their attributes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The "I want to" part often reveals required data relationships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282" name="Google Shape;282;p46"/>
          <p:cNvPicPr preferRelativeResize="0"/>
          <p:nvPr/>
        </p:nvPicPr>
        <p:blipFill rotWithShape="1">
          <a:blip r:embed="rId3">
            <a:alphaModFix/>
          </a:blip>
          <a:srcRect b="0" l="8833" r="0" t="7800"/>
          <a:stretch/>
        </p:blipFill>
        <p:spPr>
          <a:xfrm>
            <a:off x="6299075" y="401100"/>
            <a:ext cx="1503625" cy="4742399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Google Shape;283;p46"/>
          <p:cNvSpPr txBox="1"/>
          <p:nvPr>
            <p:ph idx="1" type="body"/>
          </p:nvPr>
        </p:nvSpPr>
        <p:spPr>
          <a:xfrm>
            <a:off x="464550" y="1909375"/>
            <a:ext cx="4260300" cy="109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en">
                <a:solidFill>
                  <a:schemeClr val="dk1"/>
                </a:solidFill>
              </a:rPr>
              <a:t>As a customer, I want to customize my drink so that I can get it exactly how I like it and enjoy a more personalized experience.</a:t>
            </a:r>
            <a:endParaRPr i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47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Mapping with User Stories: </a:t>
            </a:r>
            <a:r>
              <a:rPr lang="en"/>
              <a:t>Sequence Diagram</a:t>
            </a:r>
            <a:endParaRPr/>
          </a:p>
        </p:txBody>
      </p:sp>
      <p:sp>
        <p:nvSpPr>
          <p:cNvPr id="289" name="Google Shape;289;p47"/>
          <p:cNvSpPr txBox="1"/>
          <p:nvPr>
            <p:ph idx="1" type="body"/>
          </p:nvPr>
        </p:nvSpPr>
        <p:spPr>
          <a:xfrm>
            <a:off x="464550" y="1269450"/>
            <a:ext cx="6755100" cy="7143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Story: </a:t>
            </a:r>
            <a:r>
              <a:rPr i="1" lang="en" sz="1600">
                <a:solidFill>
                  <a:schemeClr val="dk1"/>
                </a:solidFill>
              </a:rPr>
              <a:t>As a customer,  I want to order coffee through the mobile app So that I can save time by avoiding the queue</a:t>
            </a:r>
            <a:endParaRPr i="1" sz="1600">
              <a:solidFill>
                <a:schemeClr val="dk1"/>
              </a:solidFill>
            </a:endParaRPr>
          </a:p>
        </p:txBody>
      </p:sp>
      <p:sp>
        <p:nvSpPr>
          <p:cNvPr id="290" name="Google Shape;290;p47"/>
          <p:cNvSpPr txBox="1"/>
          <p:nvPr>
            <p:ph idx="1" type="body"/>
          </p:nvPr>
        </p:nvSpPr>
        <p:spPr>
          <a:xfrm>
            <a:off x="5372100" y="2192575"/>
            <a:ext cx="3460200" cy="17361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Sequence Diagram Mapping: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User stories help identify the sequence of interactions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"So that" part often reveals the expected outcome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291" name="Google Shape;291;p47"/>
          <p:cNvPicPr preferRelativeResize="0"/>
          <p:nvPr/>
        </p:nvPicPr>
        <p:blipFill rotWithShape="1">
          <a:blip r:embed="rId3">
            <a:alphaModFix/>
          </a:blip>
          <a:srcRect b="0" l="5821" r="5564" t="0"/>
          <a:stretch/>
        </p:blipFill>
        <p:spPr>
          <a:xfrm>
            <a:off x="539000" y="2015525"/>
            <a:ext cx="4452250" cy="31279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Scenario</a:t>
            </a:r>
            <a:endParaRPr/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269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Scenarios are concrete, specific stories that describe </a:t>
            </a:r>
            <a:r>
              <a:rPr lang="en" u="sng">
                <a:solidFill>
                  <a:srgbClr val="0000FF"/>
                </a:solidFill>
              </a:rPr>
              <a:t>how users interact with the system</a:t>
            </a:r>
            <a:r>
              <a:rPr lang="en">
                <a:solidFill>
                  <a:schemeClr val="dk1"/>
                </a:solidFill>
              </a:rPr>
              <a:t>. They tell a story about: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 specific instance of system usage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actors involved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sequence of events that occur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expected outcomes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Include who, what, when, where, why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solidFill>
                  <a:srgbClr val="274E13"/>
                </a:solidFill>
              </a:rPr>
              <a:t>A functional requirement is often represented as a scenario</a:t>
            </a:r>
            <a:endParaRPr b="1" i="1">
              <a:solidFill>
                <a:srgbClr val="274E13"/>
              </a:solidFill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65850" y="3820253"/>
            <a:ext cx="8520600" cy="1280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en" sz="1600">
                <a:solidFill>
                  <a:srgbClr val="9900FF"/>
                </a:solidFill>
              </a:rPr>
              <a:t>"Sarah approaches her bank's ATM and inserts her card. She enters her PIN correctly and selects 'Withdraw Cash' from the main menu. She requests $100 from her checking account. The ATM verifies she has sufficient funds, dispenses the money, and asks if she wants a receipt. Sarah takes her money, selects 'yes' for the receipt, and completes her transaction."</a:t>
            </a:r>
            <a:endParaRPr i="1" sz="1600">
              <a:solidFill>
                <a:srgbClr val="9900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Cases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205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Use cases are more structured than scenarios. They capture: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Actor(s):</a:t>
            </a:r>
            <a:r>
              <a:rPr lang="en">
                <a:solidFill>
                  <a:schemeClr val="dk1"/>
                </a:solidFill>
              </a:rPr>
              <a:t> Who interacts with the system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Preconditions:</a:t>
            </a:r>
            <a:r>
              <a:rPr lang="en">
                <a:solidFill>
                  <a:schemeClr val="dk1"/>
                </a:solidFill>
              </a:rPr>
              <a:t> What must be true before the use case begins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Main flow:</a:t>
            </a:r>
            <a:r>
              <a:rPr lang="en">
                <a:solidFill>
                  <a:schemeClr val="dk1"/>
                </a:solidFill>
              </a:rPr>
              <a:t> The normal sequence of interactions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Alternative flows:</a:t>
            </a:r>
            <a:r>
              <a:rPr lang="en">
                <a:solidFill>
                  <a:schemeClr val="dk1"/>
                </a:solidFill>
              </a:rPr>
              <a:t> What happens when things go differently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Postconditions:</a:t>
            </a:r>
            <a:r>
              <a:rPr lang="en">
                <a:solidFill>
                  <a:schemeClr val="dk1"/>
                </a:solidFill>
              </a:rPr>
              <a:t> What must be true after the use case completes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86" name="Google Shape;8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0750" y="3139325"/>
            <a:ext cx="4353025" cy="2004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Cases</a:t>
            </a:r>
            <a:endParaRPr/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4572000" y="1957839"/>
            <a:ext cx="4260300" cy="287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Alternate Flows: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sz="1400">
                <a:solidFill>
                  <a:schemeClr val="dk1"/>
                </a:solidFill>
              </a:rPr>
              <a:t>Invalid PIN entered → System displays error → Retry option</a:t>
            </a:r>
            <a:endParaRPr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sz="1400">
                <a:solidFill>
                  <a:schemeClr val="dk1"/>
                </a:solidFill>
              </a:rPr>
              <a:t>Insufficient funds → Transaction canceled, error displayed</a:t>
            </a:r>
            <a:endParaRPr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sz="1400">
                <a:solidFill>
                  <a:schemeClr val="dk1"/>
                </a:solidFill>
              </a:rPr>
              <a:t>Customer selects “No” for receipt → Transaction ends without printing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Postconditions:</a:t>
            </a:r>
            <a:endParaRPr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sz="1400">
                <a:solidFill>
                  <a:schemeClr val="dk1"/>
                </a:solidFill>
              </a:rPr>
              <a:t>Account balance reduced by withdrawal amount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sz="1400">
                <a:solidFill>
                  <a:schemeClr val="dk1"/>
                </a:solidFill>
              </a:rPr>
              <a:t>Transaction logged</a:t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957839"/>
            <a:ext cx="4260300" cy="312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</a:rPr>
              <a:t>Main Flow:</a:t>
            </a:r>
            <a:endParaRPr b="1"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 sz="1400">
                <a:solidFill>
                  <a:schemeClr val="dk1"/>
                </a:solidFill>
              </a:rPr>
              <a:t>Customer inserts ATM card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 sz="1400">
                <a:solidFill>
                  <a:schemeClr val="dk1"/>
                </a:solidFill>
              </a:rPr>
              <a:t>System prompts for PIN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 sz="1400">
                <a:solidFill>
                  <a:schemeClr val="dk1"/>
                </a:solidFill>
              </a:rPr>
              <a:t>Customer enters valid PIN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 sz="1400">
                <a:solidFill>
                  <a:schemeClr val="dk1"/>
                </a:solidFill>
              </a:rPr>
              <a:t>System displays main menu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 sz="1400">
                <a:solidFill>
                  <a:schemeClr val="dk1"/>
                </a:solidFill>
              </a:rPr>
              <a:t>Customer selects “Withdraw Cash”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 sz="1400">
                <a:solidFill>
                  <a:schemeClr val="dk1"/>
                </a:solidFill>
              </a:rPr>
              <a:t>Customer enters withdrawal amount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 sz="1400">
                <a:solidFill>
                  <a:schemeClr val="dk1"/>
                </a:solidFill>
              </a:rPr>
              <a:t>System verifies account balance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 sz="1400">
                <a:solidFill>
                  <a:schemeClr val="dk1"/>
                </a:solidFill>
              </a:rPr>
              <a:t>ATM dispenses cash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 sz="1400">
                <a:solidFill>
                  <a:schemeClr val="dk1"/>
                </a:solidFill>
              </a:rPr>
              <a:t>ATM prompts for receipt option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 sz="1400">
                <a:solidFill>
                  <a:schemeClr val="dk1"/>
                </a:solidFill>
              </a:rPr>
              <a:t>Customer selects “Yes”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 sz="1400">
                <a:solidFill>
                  <a:schemeClr val="dk1"/>
                </a:solidFill>
              </a:rPr>
              <a:t>ATM prints receipt and ends session</a:t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94" name="Google Shape;94;p19"/>
          <p:cNvSpPr txBox="1"/>
          <p:nvPr/>
        </p:nvSpPr>
        <p:spPr>
          <a:xfrm>
            <a:off x="2500350" y="566450"/>
            <a:ext cx="4143300" cy="139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Actor: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Bank Customer (Sarah)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Goal: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Withdraw money from account via ATM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Preconditions: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Customer has an active account and ATM card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Sufficient funds are available in the account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Connecting User Stories, Scenarios, and Use Cases</a:t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8520600" cy="170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1" lang="en">
                <a:solidFill>
                  <a:schemeClr val="dk1"/>
                </a:solidFill>
              </a:rPr>
              <a:t>User Story</a:t>
            </a:r>
            <a:r>
              <a:rPr lang="en">
                <a:solidFill>
                  <a:schemeClr val="dk1"/>
                </a:solidFill>
              </a:rPr>
              <a:t> → What &amp; Why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1" lang="en">
                <a:solidFill>
                  <a:schemeClr val="dk1"/>
                </a:solidFill>
              </a:rPr>
              <a:t>Scenario</a:t>
            </a:r>
            <a:r>
              <a:rPr lang="en">
                <a:solidFill>
                  <a:schemeClr val="dk1"/>
                </a:solidFill>
              </a:rPr>
              <a:t> → Context &amp; How in real life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1" lang="en">
                <a:solidFill>
                  <a:schemeClr val="dk1"/>
                </a:solidFill>
              </a:rPr>
              <a:t>Use Case</a:t>
            </a:r>
            <a:r>
              <a:rPr lang="en">
                <a:solidFill>
                  <a:schemeClr val="dk1"/>
                </a:solidFill>
              </a:rPr>
              <a:t> → Detailed structured steps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Flow: </a:t>
            </a:r>
            <a:r>
              <a:rPr i="1" lang="en">
                <a:solidFill>
                  <a:schemeClr val="dk1"/>
                </a:solidFill>
              </a:rPr>
              <a:t>User Story → Scenario → Use Case</a:t>
            </a:r>
            <a:endParaRPr i="1">
              <a:solidFill>
                <a:schemeClr val="dk1"/>
              </a:solidFill>
            </a:endParaRPr>
          </a:p>
        </p:txBody>
      </p:sp>
      <p:sp>
        <p:nvSpPr>
          <p:cNvPr id="101" name="Google Shape;101;p20"/>
          <p:cNvSpPr txBox="1"/>
          <p:nvPr/>
        </p:nvSpPr>
        <p:spPr>
          <a:xfrm>
            <a:off x="311700" y="3231700"/>
            <a:ext cx="8520600" cy="10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Question: </a:t>
            </a:r>
            <a:r>
              <a:rPr b="1" i="1" lang="en" sz="18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If the connection between User Stories, Scenarios, and Use Cases is not clearly established in a project, what potential problems could arise in requirements understanding and system development?</a:t>
            </a:r>
            <a:endParaRPr b="1" i="1" sz="18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Diagrams?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87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Requirement analysis bridges business needs and system design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Diagrams reduce ambiguity, improve communication, and guide development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08" name="Google Shape;10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213" y="2060619"/>
            <a:ext cx="6563646" cy="3021975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21"/>
          <p:cNvSpPr txBox="1"/>
          <p:nvPr/>
        </p:nvSpPr>
        <p:spPr>
          <a:xfrm>
            <a:off x="5672750" y="1999950"/>
            <a:ext cx="3471300" cy="1143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Clarify system requirements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Facilitate stakeholder communication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Provide validation baseline for design/testing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</a:t>
            </a:r>
            <a:r>
              <a:rPr lang="en"/>
              <a:t>odelling notation</a:t>
            </a:r>
            <a:endParaRPr/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>
            <a:off x="311700" y="1152475"/>
            <a:ext cx="3999900" cy="382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UML (Unified Modeling Language): </a:t>
            </a:r>
            <a:r>
              <a:rPr lang="en" sz="1600">
                <a:solidFill>
                  <a:schemeClr val="dk1"/>
                </a:solidFill>
              </a:rPr>
              <a:t>Widely used for software design (use cases, class, sequence, state diagrams).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DFDs (Data Flow Diagrams):</a:t>
            </a:r>
            <a:r>
              <a:rPr lang="en" sz="1600">
                <a:solidFill>
                  <a:schemeClr val="dk1"/>
                </a:solidFill>
              </a:rPr>
              <a:t> Clear for process/data movement representation.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ERDs (Entity Relationship Diagrams):</a:t>
            </a:r>
            <a:r>
              <a:rPr lang="en" sz="1600">
                <a:solidFill>
                  <a:schemeClr val="dk1"/>
                </a:solidFill>
              </a:rPr>
              <a:t> Best for database structure.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BPMN (Business Process Model and Notation):</a:t>
            </a:r>
            <a:r>
              <a:rPr lang="en" sz="1600">
                <a:solidFill>
                  <a:schemeClr val="dk1"/>
                </a:solidFill>
              </a:rPr>
              <a:t> Standardized for business workflows.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Natural Language / User Stories:</a:t>
            </a:r>
            <a:r>
              <a:rPr lang="en" sz="1600">
                <a:solidFill>
                  <a:schemeClr val="dk1"/>
                </a:solidFill>
              </a:rPr>
              <a:t> Accessible to non-technical stakeholders.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116" name="Google Shape;116;p22"/>
          <p:cNvSpPr txBox="1"/>
          <p:nvPr>
            <p:ph idx="2" type="body"/>
          </p:nvPr>
        </p:nvSpPr>
        <p:spPr>
          <a:xfrm>
            <a:off x="4832400" y="1152475"/>
            <a:ext cx="3999900" cy="35976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1"/>
                </a:solidFill>
              </a:rPr>
              <a:t>Factors in Choosing Notation</a:t>
            </a:r>
            <a:endParaRPr b="1"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Audience</a:t>
            </a:r>
            <a:r>
              <a:rPr lang="en" sz="1600">
                <a:solidFill>
                  <a:schemeClr val="dk1"/>
                </a:solidFill>
              </a:rPr>
              <a:t>: Technical team vs business stakeholders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Purpose</a:t>
            </a:r>
            <a:r>
              <a:rPr lang="en" sz="1600">
                <a:solidFill>
                  <a:schemeClr val="dk1"/>
                </a:solidFill>
              </a:rPr>
              <a:t>: High-level communication vs detailed design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Complexity</a:t>
            </a:r>
            <a:r>
              <a:rPr lang="en" sz="1600">
                <a:solidFill>
                  <a:schemeClr val="dk1"/>
                </a:solidFill>
              </a:rPr>
              <a:t>: Balance detail with readability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Tool Support</a:t>
            </a:r>
            <a:r>
              <a:rPr lang="en" sz="1600">
                <a:solidFill>
                  <a:schemeClr val="dk1"/>
                </a:solidFill>
              </a:rPr>
              <a:t>: Availability of CASE tools &amp; standards compliance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Consistency</a:t>
            </a:r>
            <a:r>
              <a:rPr lang="en" sz="1600">
                <a:solidFill>
                  <a:schemeClr val="dk1"/>
                </a:solidFill>
              </a:rPr>
              <a:t>: Use uniform notation across project</a:t>
            </a:r>
            <a:br>
              <a:rPr lang="en" sz="1600">
                <a:solidFill>
                  <a:schemeClr val="dk1"/>
                </a:solidFill>
              </a:rPr>
            </a:b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