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330E92-7AE9-4A03-A9AB-2026998A37B6}">
  <a:tblStyle styleId="{85330E92-7AE9-4A03-A9AB-2026998A37B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5a512665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5a512665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9b704a5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9b704a5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9b704a5b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9b704a5b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9b704a5b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9b704a5b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9b704a5bf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9b704a5bf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9b704a5bf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9b704a5bf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9b704a5b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9b704a5b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5a512665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85a512665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9b704a5b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9b704a5b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9b704a5b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89b704a5b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9b704a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9b704a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9b704a5b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9b704a5b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9b704a5b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89b704a5b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9b704a5b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9b704a5b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9b704a5b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89b704a5b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9b704a5b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89b704a5b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9b704a5b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9b704a5b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9b704a5bf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89b704a5bf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9b704a5b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89b704a5b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9b704a5bf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89b704a5bf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9b704a5bf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89b704a5bf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c2add7c6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c2add7c6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9b704a5b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89b704a5b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9b704a5bf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89b704a5bf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9b704a5bf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89b704a5bf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9b704a5bf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89b704a5bf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9b704a5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9b704a5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89b704a5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89b704a5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9b704a5b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89b704a5b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5a51266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85a51266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89b704a5bf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89b704a5bf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89b704a5bf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89b704a5bf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9b704a5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9b704a5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9b704a5bf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89b704a5bf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9b704a5bf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89b704a5bf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89b704a5b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89b704a5b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89b704a5bf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89b704a5bf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89b704a5bf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89b704a5bf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89b704a5bf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89b704a5bf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89b704a5bf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89b704a5bf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9b704a5bf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9b704a5bf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89b704a5bf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89b704a5bf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89b704a5bf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89b704a5bf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9b704a5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9b704a5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5a512665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85a512665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9b704a5b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9b704a5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9b704a5b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9b704a5b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9b704a5b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9b704a5b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9b704a5b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9b704a5b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bm.com/think/topics/software-development" TargetMode="External"/><Relationship Id="rId4" Type="http://schemas.openxmlformats.org/officeDocument/2006/relationships/hyperlink" Target="https://www.ibm.com/think/topics/code-refactoring" TargetMode="External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refactoring.guru/refactoring/smell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github.com/imranraad07/cs4090-git-dem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atomsofconfusion.com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Lecture 13 - Code Quality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about Some Terms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3016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Refactoring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Smell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Technical Debt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Atoms of Confusion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375" y="445027"/>
            <a:ext cx="3131345" cy="462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Refactoring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3899400" cy="3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161616"/>
                </a:solidFill>
                <a:highlight>
                  <a:srgbClr val="FFFFFF"/>
                </a:highlight>
              </a:rPr>
              <a:t>“</a:t>
            </a:r>
            <a:r>
              <a:rPr b="1" i="1" lang="en" sz="1900">
                <a:solidFill>
                  <a:srgbClr val="38761D"/>
                </a:solidFill>
                <a:highlight>
                  <a:srgbClr val="FFFFFF"/>
                </a:highlight>
              </a:rPr>
              <a:t>Code refactoring</a:t>
            </a:r>
            <a:r>
              <a:rPr b="1" i="1" lang="en" sz="1900">
                <a:solidFill>
                  <a:srgbClr val="161616"/>
                </a:solidFill>
                <a:highlight>
                  <a:srgbClr val="FFFFFF"/>
                </a:highlight>
              </a:rPr>
              <a:t> is a </a:t>
            </a:r>
            <a:r>
              <a:rPr b="1" i="1" lang="en" sz="19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software development</a:t>
            </a:r>
            <a:r>
              <a:rPr b="1" i="1" lang="en" sz="1900">
                <a:solidFill>
                  <a:srgbClr val="161616"/>
                </a:solidFill>
                <a:highlight>
                  <a:srgbClr val="FFFFFF"/>
                </a:highlight>
              </a:rPr>
              <a:t> practice that alters the internal structure of software code without modifying its external behavior or impacting its functions. These minor changes aim to make code more readable and maintainable.”</a:t>
            </a:r>
            <a:endParaRPr b="1" i="1" sz="1900">
              <a:solidFill>
                <a:srgbClr val="16161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https://www.ibm.com/think/topics/code-refactoring</a:t>
            </a:r>
            <a:r>
              <a:rPr lang="en" sz="1900">
                <a:solidFill>
                  <a:srgbClr val="161616"/>
                </a:solidFill>
                <a:highlight>
                  <a:srgbClr val="FFFFFF"/>
                </a:highlight>
              </a:rPr>
              <a:t> </a:t>
            </a:r>
            <a:endParaRPr sz="1900">
              <a:solidFill>
                <a:srgbClr val="161616"/>
              </a:solidFill>
              <a:highlight>
                <a:srgbClr val="FFFFFF"/>
              </a:highlight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100" y="1152475"/>
            <a:ext cx="4621307" cy="32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Refactoring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series of small behavior-preserving transformations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Each transformation (called a 'refactoring') does little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The system is also kept fully working after each refactoring</a:t>
            </a:r>
            <a:endParaRPr sz="1800">
              <a:solidFill>
                <a:srgbClr val="0000FF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Reduces the chances that a system gets seriously broken during the restructuring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We can prove that after refactoring, behavior has not changed by rerunning our tests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not done regularly 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Char char="○"/>
            </a:pPr>
            <a:r>
              <a:rPr lang="en" sz="1800">
                <a:solidFill>
                  <a:srgbClr val="85200C"/>
                </a:solidFill>
              </a:rPr>
              <a:t>Over time, as more and more code is written, the system becomes harder to maintain and extend.</a:t>
            </a:r>
            <a:endParaRPr sz="1800"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Refactoring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188038"/>
                </a:solidFill>
              </a:rPr>
              <a:t> Refactoring does not fix bugs or add new functionality</a:t>
            </a:r>
            <a:endParaRPr>
              <a:solidFill>
                <a:srgbClr val="188038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3C3C3C"/>
                </a:solidFill>
              </a:rPr>
              <a:t>Improves the understandability of the code</a:t>
            </a:r>
            <a:endParaRPr sz="1800">
              <a:solidFill>
                <a:srgbClr val="3C3C3C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3C3C3C"/>
                </a:solidFill>
              </a:rPr>
              <a:t>Changes code structure and design</a:t>
            </a:r>
            <a:endParaRPr sz="1800">
              <a:solidFill>
                <a:srgbClr val="3C3C3C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rgbClr val="3C3C3C"/>
                </a:solidFill>
              </a:rPr>
              <a:t>e.g. eliminates duplication or optimize</a:t>
            </a:r>
            <a:endParaRPr sz="1800">
              <a:solidFill>
                <a:srgbClr val="3C3C3C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3C3C3C"/>
                </a:solidFill>
              </a:rPr>
              <a:t>Removes dead code</a:t>
            </a:r>
            <a:endParaRPr sz="1800">
              <a:solidFill>
                <a:srgbClr val="3C3C3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C3C3C"/>
                </a:solidFill>
              </a:rPr>
              <a:t>Make it easier for human maintenance in the future</a:t>
            </a:r>
            <a:endParaRPr>
              <a:solidFill>
                <a:srgbClr val="3C3C3C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BF9000"/>
                </a:solidFill>
              </a:rPr>
              <a:t>Adding new behavior to a program might be difficult with the program's current structure</a:t>
            </a:r>
            <a:endParaRPr sz="1800">
              <a:solidFill>
                <a:srgbClr val="BF9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7F6000"/>
                </a:solidFill>
              </a:rPr>
              <a:t>Refactor it first to make it easy, and then add the new behavior</a:t>
            </a:r>
            <a:endParaRPr sz="18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Refactoring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749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Continuous Refactoring</a:t>
            </a:r>
            <a:r>
              <a:rPr lang="en" sz="1800">
                <a:solidFill>
                  <a:schemeClr val="dk1"/>
                </a:solidFill>
              </a:rPr>
              <a:t>: iterative improvement during development cycles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Clean Code</a:t>
            </a:r>
            <a:r>
              <a:rPr lang="en" sz="1800">
                <a:solidFill>
                  <a:schemeClr val="dk1"/>
                </a:solidFill>
              </a:rPr>
              <a:t>: philosophy emphasizing readable and maintainable code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Code Modernization</a:t>
            </a:r>
            <a:r>
              <a:rPr lang="en" sz="1800">
                <a:solidFill>
                  <a:schemeClr val="dk1"/>
                </a:solidFill>
              </a:rPr>
              <a:t>: updating old code to modern standards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Code Transformation</a:t>
            </a:r>
            <a:r>
              <a:rPr lang="en" sz="1800">
                <a:solidFill>
                  <a:schemeClr val="dk1"/>
                </a:solidFill>
              </a:rPr>
              <a:t>: structural code change using automated tools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Legacy Code Management</a:t>
            </a:r>
            <a:r>
              <a:rPr lang="en" sz="1800">
                <a:solidFill>
                  <a:schemeClr val="dk1"/>
                </a:solidFill>
              </a:rPr>
              <a:t>: handling untested or outdated codebases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800"/>
              <a:buFont typeface="Arial"/>
              <a:buChar char="●"/>
            </a:pPr>
            <a:r>
              <a:rPr b="1" lang="en" sz="1800" u="sng">
                <a:solidFill>
                  <a:srgbClr val="188038"/>
                </a:solidFill>
              </a:rPr>
              <a:t>Boy Scout Rule</a:t>
            </a:r>
            <a:r>
              <a:rPr lang="en" sz="1800" u="sng">
                <a:solidFill>
                  <a:srgbClr val="188038"/>
                </a:solidFill>
              </a:rPr>
              <a:t>: “Leave the code cleaner than you found it”</a:t>
            </a:r>
            <a:endParaRPr sz="1800" u="sng">
              <a:solidFill>
                <a:srgbClr val="188038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Automated Refactoring Tools</a:t>
            </a:r>
            <a:r>
              <a:rPr lang="en" sz="1800">
                <a:solidFill>
                  <a:schemeClr val="dk1"/>
                </a:solidFill>
              </a:rPr>
              <a:t>: IDE features that assist refactoring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152475"/>
            <a:ext cx="4260300" cy="1962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customer_type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"premium"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total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0.2</a:t>
            </a:r>
            <a:endParaRPr sz="1100">
              <a:solidFill>
                <a:srgbClr val="B5CEA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elif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customer_type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"regular"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total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endParaRPr sz="1100">
              <a:solidFill>
                <a:srgbClr val="B5CEA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1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100">
              <a:solidFill>
                <a:srgbClr val="B5CEA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final_price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total </a:t>
            </a:r>
            <a:r>
              <a:rPr lang="en" sz="11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</a:t>
            </a:r>
            <a:endParaRPr sz="11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"Final price:"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final_price</a:t>
            </a:r>
            <a:r>
              <a:rPr lang="en" sz="11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311700" y="3133850"/>
            <a:ext cx="42603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is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 but rigid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adding new customer types requires editing the same block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code is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not flexible or easy to extend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883700" y="2431925"/>
            <a:ext cx="4260300" cy="2320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discount_rates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"premium"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0.2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"regular"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"new"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0.05</a:t>
            </a:r>
            <a:endParaRPr sz="1050">
              <a:solidFill>
                <a:srgbClr val="B5CEA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total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discount_rates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(customer_type,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final_price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total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discount</a:t>
            </a:r>
            <a:endParaRPr sz="105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"Final price:"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final_price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4883700" y="781375"/>
            <a:ext cx="42603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is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identical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now: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or modify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discount types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is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clearer, and more adaptable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Refactoring: </a:t>
            </a:r>
            <a:r>
              <a:rPr lang="en"/>
              <a:t>Question from your boss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1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A61C00"/>
                </a:solidFill>
              </a:rPr>
              <a:t>"Refactoring is an overhead activity - I'm paid to write new, revenue generating features." </a:t>
            </a:r>
            <a:endParaRPr i="1">
              <a:solidFill>
                <a:srgbClr val="A61C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Tools/technologies are now available to allow refactoring to be done quickly and relatively painlessly.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Experiences reported by some object-oriented programmers suggest that the overhead of refactoring is more than compensated by reduced efforts and intervals in other phases of program development.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While refactoring may seem a bit awkward and an overhead at first, as it becomes part of a software development regimen, it stops feeling like overhead and starts feeling like an essential.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161616"/>
                </a:solidFill>
              </a:rPr>
              <a:t>What comes to your mind when I say </a:t>
            </a:r>
            <a:r>
              <a:rPr b="1" i="1" lang="en">
                <a:solidFill>
                  <a:srgbClr val="161616"/>
                </a:solidFill>
              </a:rPr>
              <a:t>“code smell”</a:t>
            </a:r>
            <a:r>
              <a:rPr b="1" lang="en">
                <a:solidFill>
                  <a:srgbClr val="161616"/>
                </a:solidFill>
              </a:rPr>
              <a:t>?</a:t>
            </a:r>
            <a:endParaRPr b="1">
              <a:solidFill>
                <a:srgbClr val="161616"/>
              </a:solidFill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0" r="43550" t="0"/>
          <a:stretch/>
        </p:blipFill>
        <p:spPr>
          <a:xfrm>
            <a:off x="2954025" y="1744100"/>
            <a:ext cx="3235949" cy="3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161616"/>
                </a:solidFill>
              </a:rPr>
              <a:t>What comes to your mind when I say </a:t>
            </a:r>
            <a:r>
              <a:rPr b="1" i="1" lang="en">
                <a:solidFill>
                  <a:srgbClr val="161616"/>
                </a:solidFill>
              </a:rPr>
              <a:t>“code smell”</a:t>
            </a:r>
            <a:r>
              <a:rPr b="1" lang="en">
                <a:solidFill>
                  <a:srgbClr val="161616"/>
                </a:solidFill>
              </a:rPr>
              <a:t>?</a:t>
            </a:r>
            <a:endParaRPr b="1">
              <a:solidFill>
                <a:srgbClr val="161616"/>
              </a:solidFill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0" r="43550" t="0"/>
          <a:stretch/>
        </p:blipFill>
        <p:spPr>
          <a:xfrm>
            <a:off x="6649500" y="1732875"/>
            <a:ext cx="2182800" cy="21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>
            <a:off x="277975" y="3824778"/>
            <a:ext cx="6271500" cy="109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“Your program runs perfectly. No errors, no crashes but developers hate working on it. What’s wrong?” It smells!</a:t>
            </a:r>
            <a:endParaRPr b="1" sz="180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277975" y="1681728"/>
            <a:ext cx="6271500" cy="20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class Invoice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void printInvoice(Customer c, double discount, double tax, double shippingFee)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double total = c.getCartValue() - discount + tax + shippingFee;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System.out.println("Invoice for: " + c.getName());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System.out.println("Total Payable: " + total);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if (c.getCountry().equals("USA")) System.out.println("Ship via UPS");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else if (c.getCountry().equals("India")) System.out.println("Ship via BlueDart");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else System.out.println("Ship via Standard Mail");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0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Code Smell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https://refactoring.guru/refactoring/smells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</a:rPr>
              <a:t>Code smell</a:t>
            </a:r>
            <a:r>
              <a:rPr b="1" i="1" lang="en">
                <a:solidFill>
                  <a:schemeClr val="dk1"/>
                </a:solidFill>
              </a:rPr>
              <a:t> refers to any symptom in the source code that </a:t>
            </a:r>
            <a:r>
              <a:rPr b="1" i="1" lang="en">
                <a:solidFill>
                  <a:srgbClr val="38761D"/>
                </a:solidFill>
              </a:rPr>
              <a:t>possibly indicates a deeper problem</a:t>
            </a:r>
            <a:r>
              <a:rPr b="1" i="1" lang="en">
                <a:solidFill>
                  <a:schemeClr val="dk1"/>
                </a:solidFill>
              </a:rPr>
              <a:t>. It does not necessarily mean the code is incorrect, but that its design or structure may be suboptimal, making it harder to maintain, understand, or extend.</a:t>
            </a:r>
            <a:endParaRPr b="1"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Usually not </a:t>
            </a:r>
            <a:r>
              <a:rPr b="1" lang="en">
                <a:solidFill>
                  <a:srgbClr val="0000FF"/>
                </a:solidFill>
              </a:rPr>
              <a:t>bugs</a:t>
            </a:r>
            <a:r>
              <a:rPr lang="en">
                <a:solidFill>
                  <a:schemeClr val="dk1"/>
                </a:solidFill>
              </a:rPr>
              <a:t>, but indicators of </a:t>
            </a:r>
            <a:r>
              <a:rPr b="1" lang="en" u="sng">
                <a:solidFill>
                  <a:srgbClr val="A61C00"/>
                </a:solidFill>
              </a:rPr>
              <a:t>poor design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 </a:t>
            </a:r>
            <a:r>
              <a:rPr b="1" lang="en">
                <a:solidFill>
                  <a:srgbClr val="0000FF"/>
                </a:solidFill>
              </a:rPr>
              <a:t>technical debt</a:t>
            </a:r>
            <a:r>
              <a:rPr lang="en">
                <a:solidFill>
                  <a:schemeClr val="dk1"/>
                </a:solidFill>
              </a:rPr>
              <a:t> and maintenance cost.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Often result from </a:t>
            </a:r>
            <a:r>
              <a:rPr b="1" lang="en">
                <a:solidFill>
                  <a:srgbClr val="A61C00"/>
                </a:solidFill>
              </a:rPr>
              <a:t>poor refactoring</a:t>
            </a:r>
            <a:r>
              <a:rPr lang="en">
                <a:solidFill>
                  <a:schemeClr val="dk1"/>
                </a:solidFill>
              </a:rPr>
              <a:t> or </a:t>
            </a:r>
            <a:r>
              <a:rPr b="1" lang="en">
                <a:solidFill>
                  <a:srgbClr val="A61C00"/>
                </a:solidFill>
              </a:rPr>
              <a:t>rapid development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Are subjective, depending on project standards and context.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1373250" y="4207900"/>
            <a:ext cx="63975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Think of it like a warning light in your car. The car still runs, but you should probably check under the hood.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far..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have covered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Software Engineering introduction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Git, Code Review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SDLC basics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SDLC methodologies like Waterfall, Agile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 Engineering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Remaining Areas…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Software Design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Deployment/Maintenance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Possible 1-2 advanced topics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of the following is a code smell?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A recursive function that causes a stack overflow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A class exceeding 500 lines and handling multiple unrelated responsibilities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A missing semicolon causing a compilation failure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UcPeriod"/>
            </a:pPr>
            <a:r>
              <a:rPr lang="en">
                <a:solidFill>
                  <a:schemeClr val="dk1"/>
                </a:solidFill>
              </a:rPr>
              <a:t>An unhandled exception leading to a runtime crash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better version of earlier example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152475"/>
            <a:ext cx="8520600" cy="3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ShippingStrategy { void ship();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USAShipping implements ShippingStrategy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ship() { System.out.println("Ship via UPS");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IndiaShipping implements ShippingStrategy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ship() { System.out.println("Ship via BlueDart");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DefaultShipping implements ShippingStrategy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ship() { System.out.println("Ship via Standard Mail");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Invoice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printInvoice(Customer c, ShippingStrategy strategy)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double total = c.calculateTotal();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System.out.println("Invoice for: " + c.getName());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System.out.println("Total Payable: " + total);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strategy.ship();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of Code Smells</a:t>
            </a:r>
            <a:endParaRPr/>
          </a:p>
        </p:txBody>
      </p:sp>
      <p:graphicFrame>
        <p:nvGraphicFramePr>
          <p:cNvPr id="198" name="Google Shape;198;p35"/>
          <p:cNvGraphicFramePr/>
          <p:nvPr/>
        </p:nvGraphicFramePr>
        <p:xfrm>
          <a:off x="3117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{85330E92-7AE9-4A03-A9AB-2026998A37B6}</a:tableStyleId>
              </a:tblPr>
              <a:tblGrid>
                <a:gridCol w="2738550"/>
                <a:gridCol w="57820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 Idea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Bloaters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that’s grown too large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 Abusers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use of OOP principles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Preventers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cause ripple effects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Dispensables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that adds no value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Couplers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 many dependencies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Long Method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1152475"/>
            <a:ext cx="8520600" cy="2320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allocate_supplies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"approved"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]: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"Request pending"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050">
              <a:solidFill>
                <a:srgbClr val="C586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"requested_items"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warehouse[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"available_items"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]: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"Insufficient stock"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050">
              <a:solidFill>
                <a:srgbClr val="C586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distance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get_distance(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"HQ"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"location"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cost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distance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050">
              <a:solidFill>
                <a:srgbClr val="B5CEA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"Allocating supplies with cost:"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cost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</a:t>
            </a:r>
            <a:r>
              <a:rPr lang="en"/>
              <a:t>Long Method</a:t>
            </a:r>
            <a:endParaRPr/>
          </a:p>
        </p:txBody>
      </p:sp>
      <p:sp>
        <p:nvSpPr>
          <p:cNvPr id="210" name="Google Shape;210;p37"/>
          <p:cNvSpPr txBox="1"/>
          <p:nvPr/>
        </p:nvSpPr>
        <p:spPr>
          <a:xfrm>
            <a:off x="266700" y="4466908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happens if we need to change how transport cost is calculated?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266700" y="3667300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A Long Method smell occurs when a function performs multiple tasks, making it hard to read, test, or modify</a:t>
            </a:r>
            <a:endParaRPr i="1" sz="1800">
              <a:solidFill>
                <a:srgbClr val="1880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311700" y="1152475"/>
            <a:ext cx="8520600" cy="2320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allocate_supplies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"approved"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]: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"Request pending"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050">
              <a:solidFill>
                <a:srgbClr val="C586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"requested_items"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warehouse[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"available_items"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]: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"Insufficient stock"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050">
              <a:solidFill>
                <a:srgbClr val="C586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distance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get_distance(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"HQ"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"location"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105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cost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distance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050">
              <a:solidFill>
                <a:srgbClr val="B5CEA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"Allocating supplies with cost:"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cost</a:t>
            </a:r>
            <a:r>
              <a:rPr lang="en" sz="105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Refactored Version</a:t>
            </a:r>
            <a:endParaRPr/>
          </a:p>
        </p:txBody>
      </p:sp>
      <p:sp>
        <p:nvSpPr>
          <p:cNvPr id="218" name="Google Shape;218;p38"/>
          <p:cNvSpPr txBox="1"/>
          <p:nvPr>
            <p:ph idx="1" type="body"/>
          </p:nvPr>
        </p:nvSpPr>
        <p:spPr>
          <a:xfrm>
            <a:off x="311700" y="1152475"/>
            <a:ext cx="8520600" cy="1589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allocate_supplies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validate_request(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check_stock(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lang="en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calculate_transport_cost(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camp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1681950" y="3912450"/>
            <a:ext cx="5780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Each operation has its own function for easier modification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</a:t>
            </a:r>
            <a:r>
              <a:rPr lang="en"/>
              <a:t>: The “God Class”</a:t>
            </a:r>
            <a:endParaRPr/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311700" y="1152475"/>
            <a:ext cx="8520600" cy="234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ReliefCoordinator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assign_volunteers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...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manage_donations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...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schedule_deliveries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...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compile_reports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...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notify_partners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...</a:t>
            </a:r>
            <a:endParaRPr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283575" y="470054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happens if several developers edit this class at the same time?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283575" y="3920258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i="1"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God</a:t>
            </a:r>
            <a:r>
              <a:rPr i="1"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Class has too many responsibilities or handles too many operations. It becomes difficult to maintain, test, or extend</a:t>
            </a:r>
            <a:endParaRPr i="1" sz="1800">
              <a:solidFill>
                <a:srgbClr val="1880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Shotgun Surgery</a:t>
            </a:r>
            <a:endParaRPr/>
          </a:p>
        </p:txBody>
      </p:sp>
      <p:sp>
        <p:nvSpPr>
          <p:cNvPr id="233" name="Google Shape;233;p40"/>
          <p:cNvSpPr txBox="1"/>
          <p:nvPr>
            <p:ph idx="1" type="body"/>
          </p:nvPr>
        </p:nvSpPr>
        <p:spPr>
          <a:xfrm>
            <a:off x="311700" y="1152475"/>
            <a:ext cx="8520600" cy="2447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DonationService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record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log(</a:t>
            </a:r>
            <a:r>
              <a:rPr lang="en" sz="14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"Donation recorded"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VolunteerService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register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log(</a:t>
            </a:r>
            <a:r>
              <a:rPr lang="en" sz="14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"Volunteer joined"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DispatchService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send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log(</a:t>
            </a:r>
            <a:r>
              <a:rPr lang="en" sz="14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"Supplies dispatched"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311700" y="4681807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happens if we need to change the log format to include timestamps?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311700" y="3793657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Shotgun Surgery</a:t>
            </a:r>
            <a:r>
              <a:rPr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occurs when a single change forces you to modify code in many different classes.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Duplicate Code</a:t>
            </a:r>
            <a:endParaRPr/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311700" y="1152475"/>
            <a:ext cx="8520600" cy="1965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send_email_to_donor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"Dear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send_email_to_volunteer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"Dear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311700" y="4303882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happens if we change the email template?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311700" y="3535900"/>
            <a:ext cx="85206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Duplicate Code occurs when identical or similar logic exists in multiple places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Long Parameter List</a:t>
            </a:r>
            <a:endParaRPr/>
          </a:p>
        </p:txBody>
      </p:sp>
      <p:sp>
        <p:nvSpPr>
          <p:cNvPr id="249" name="Google Shape;249;p42"/>
          <p:cNvSpPr txBox="1"/>
          <p:nvPr>
            <p:ph idx="1" type="body"/>
          </p:nvPr>
        </p:nvSpPr>
        <p:spPr>
          <a:xfrm>
            <a:off x="311700" y="1152475"/>
            <a:ext cx="8520600" cy="1213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create_volunteer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age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region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phone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skill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language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...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311700" y="3691157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happens when new volunteer attributes are added?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311700" y="2658975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 Long Parameter List occurs when a method takes too many parameters, often due to missing abstraction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move to Software Design.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Introducing to </a:t>
            </a:r>
            <a:r>
              <a:rPr b="1" lang="en">
                <a:solidFill>
                  <a:schemeClr val="dk1"/>
                </a:solidFill>
              </a:rPr>
              <a:t>Code Quality</a:t>
            </a:r>
            <a:r>
              <a:rPr lang="en">
                <a:solidFill>
                  <a:schemeClr val="dk1"/>
                </a:solidFill>
              </a:rPr>
              <a:t> related concepts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</a:t>
            </a:r>
            <a:r>
              <a:rPr lang="en"/>
              <a:t>Dead Code</a:t>
            </a:r>
            <a:endParaRPr/>
          </a:p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311700" y="1152475"/>
            <a:ext cx="8520600" cy="1965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record_donation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"Recording new donation"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old_donation_system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():  </a:t>
            </a:r>
            <a:r>
              <a:rPr lang="en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unused</a:t>
            </a:r>
            <a:endParaRPr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"Legacy donation logic"</a:t>
            </a:r>
            <a:r>
              <a:rPr lang="en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p43"/>
          <p:cNvSpPr txBox="1"/>
          <p:nvPr/>
        </p:nvSpPr>
        <p:spPr>
          <a:xfrm>
            <a:off x="311700" y="4351966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happens if we keep unused methods in the codebase?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Remember one of the cases we talked about that caused millions of dollars?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311700" y="3616740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Dead Code refers to unused variables, methods, or classes that no longer affect program behavior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Smell: Middle Man</a:t>
            </a:r>
            <a:endParaRPr/>
          </a:p>
        </p:txBody>
      </p:sp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311700" y="1152475"/>
            <a:ext cx="8520600" cy="2739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ReliefCoordinator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manager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VolunteerManager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assign_volunteer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manager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assign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VolunteerManager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assign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4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"Volunteer assigned: 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4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4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4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6" name="Google Shape;266;p44"/>
          <p:cNvSpPr txBox="1"/>
          <p:nvPr/>
        </p:nvSpPr>
        <p:spPr>
          <a:xfrm>
            <a:off x="311700" y="4681801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most methods in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ReliefCoordinator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just call </a:t>
            </a:r>
            <a:r>
              <a:rPr lang="en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VolunteerManager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4"/>
          <p:cNvSpPr txBox="1"/>
          <p:nvPr/>
        </p:nvSpPr>
        <p:spPr>
          <a:xfrm>
            <a:off x="311700" y="3907140"/>
            <a:ext cx="8520600" cy="78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 Middle Man occurs when a class does little more than delegate work to another class, adding unnecessary layers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summarize some of the Code Smells</a:t>
            </a:r>
            <a:endParaRPr/>
          </a:p>
        </p:txBody>
      </p:sp>
      <p:sp>
        <p:nvSpPr>
          <p:cNvPr id="273" name="Google Shape;273;p45"/>
          <p:cNvSpPr txBox="1"/>
          <p:nvPr>
            <p:ph idx="1" type="body"/>
          </p:nvPr>
        </p:nvSpPr>
        <p:spPr>
          <a:xfrm>
            <a:off x="311700" y="1152475"/>
            <a:ext cx="85206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Long Method</a:t>
            </a:r>
            <a:r>
              <a:rPr lang="en">
                <a:solidFill>
                  <a:schemeClr val="dk1"/>
                </a:solidFill>
              </a:rPr>
              <a:t> – 200-line function, does everything.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God Class</a:t>
            </a:r>
            <a:r>
              <a:rPr lang="en">
                <a:solidFill>
                  <a:schemeClr val="dk1"/>
                </a:solidFill>
              </a:rPr>
              <a:t> – one class knows the whole system.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Duplicate Code</a:t>
            </a:r>
            <a:r>
              <a:rPr lang="en">
                <a:solidFill>
                  <a:schemeClr val="dk1"/>
                </a:solidFill>
              </a:rPr>
              <a:t> – copy-paste four times, fix bugs four times.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Long Parameter List</a:t>
            </a:r>
            <a:r>
              <a:rPr lang="en">
                <a:solidFill>
                  <a:schemeClr val="dk1"/>
                </a:solidFill>
              </a:rPr>
              <a:t> – `updateUser(id, name, age, email, addr, phone, …)`.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Dead Code</a:t>
            </a:r>
            <a:r>
              <a:rPr lang="en">
                <a:solidFill>
                  <a:schemeClr val="dk1"/>
                </a:solidFill>
              </a:rPr>
              <a:t> – commented-out block nobody dares to delete.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Magic Numbers</a:t>
            </a:r>
            <a:r>
              <a:rPr lang="en">
                <a:solidFill>
                  <a:schemeClr val="dk1"/>
                </a:solidFill>
              </a:rPr>
              <a:t> – `if (score &gt; 42)` … why 42?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Poor Names</a:t>
            </a:r>
            <a:r>
              <a:rPr lang="en">
                <a:solidFill>
                  <a:schemeClr val="dk1"/>
                </a:solidFill>
              </a:rPr>
              <a:t> – `int d; // days` (but could be dollars).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Shotgun Surgery</a:t>
            </a:r>
            <a:r>
              <a:rPr lang="en">
                <a:solidFill>
                  <a:schemeClr val="dk1"/>
                </a:solidFill>
              </a:rPr>
              <a:t> – one small change forces edits in ten files.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Smell ↔ symptom, not disease</a:t>
            </a:r>
            <a:endParaRPr/>
          </a:p>
        </p:txBody>
      </p:sp>
      <p:sp>
        <p:nvSpPr>
          <p:cNvPr id="279" name="Google Shape;279;p46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Smell is **</a:t>
            </a:r>
            <a:r>
              <a:rPr b="1" lang="en">
                <a:solidFill>
                  <a:schemeClr val="dk1"/>
                </a:solidFill>
              </a:rPr>
              <a:t>what you see</a:t>
            </a:r>
            <a:r>
              <a:rPr lang="en">
                <a:solidFill>
                  <a:schemeClr val="dk1"/>
                </a:solidFill>
              </a:rPr>
              <a:t>**; the **</a:t>
            </a:r>
            <a:r>
              <a:rPr b="1" lang="en">
                <a:solidFill>
                  <a:schemeClr val="dk1"/>
                </a:solidFill>
              </a:rPr>
              <a:t>disease</a:t>
            </a:r>
            <a:r>
              <a:rPr lang="en">
                <a:solidFill>
                  <a:schemeClr val="dk1"/>
                </a:solidFill>
              </a:rPr>
              <a:t>** can be 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bad design 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wrong responsibility split 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rushing / low skill 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misunderstanding of requirements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</a:t>
            </a:r>
            <a:endParaRPr/>
          </a:p>
        </p:txBody>
      </p:sp>
      <p:sp>
        <p:nvSpPr>
          <p:cNvPr id="285" name="Google Shape;285;p47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Question: </a:t>
            </a:r>
            <a:r>
              <a:rPr b="1" lang="en">
                <a:solidFill>
                  <a:srgbClr val="0000FF"/>
                </a:solidFill>
              </a:rPr>
              <a:t>How you detect code smell? (</a:t>
            </a:r>
            <a:r>
              <a:rPr b="1" lang="en">
                <a:solidFill>
                  <a:srgbClr val="0000FF"/>
                </a:solidFill>
              </a:rPr>
              <a:t>A</a:t>
            </a:r>
            <a:r>
              <a:rPr b="1" lang="en">
                <a:solidFill>
                  <a:srgbClr val="0000FF"/>
                </a:solidFill>
              </a:rPr>
              <a:t>nd how do you prevent?)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smells – no tools yet</a:t>
            </a:r>
            <a:endParaRPr/>
          </a:p>
        </p:txBody>
      </p:sp>
      <p:sp>
        <p:nvSpPr>
          <p:cNvPr id="291" name="Google Shape;291;p48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Read aloud: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if you can’t explain the method in one sentence, it’s too long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Count variables:</a:t>
            </a:r>
            <a:r>
              <a:rPr lang="en">
                <a:solidFill>
                  <a:schemeClr val="dk1"/>
                </a:solidFill>
              </a:rPr>
              <a:t> &gt;5–7 locals is suspicious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Scroll bar test: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one screen height ≈ 40 lines; need to scroll? smell.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Highlight duplicates: </a:t>
            </a:r>
            <a:r>
              <a:rPr lang="en">
                <a:solidFill>
                  <a:schemeClr val="dk1"/>
                </a:solidFill>
              </a:rPr>
              <a:t>Ctrl+C / Ctrl+V in the same project? smell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fix catalogue (refactor “aroma” away)</a:t>
            </a:r>
            <a:endParaRPr/>
          </a:p>
        </p:txBody>
      </p:sp>
      <p:graphicFrame>
        <p:nvGraphicFramePr>
          <p:cNvPr id="297" name="Google Shape;297;p49"/>
          <p:cNvGraphicFramePr/>
          <p:nvPr/>
        </p:nvGraphicFramePr>
        <p:xfrm>
          <a:off x="1008750" y="12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{85330E92-7AE9-4A03-A9AB-2026998A37B6}</a:tableStyleId>
              </a:tblPr>
              <a:tblGrid>
                <a:gridCol w="2076525"/>
                <a:gridCol w="39594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Smell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Refactoring Solution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Extract Method (split into helpers)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God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Extract Class / Subtype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Duplication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Up Method / Template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Parameters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Introduce Parameter Object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Magic Number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Replace with Named Constant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 Code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(version control remembers)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Names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Rename Variable /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Debt (TD)</a:t>
            </a:r>
            <a:endParaRPr/>
          </a:p>
        </p:txBody>
      </p:sp>
      <p:sp>
        <p:nvSpPr>
          <p:cNvPr id="303" name="Google Shape;303;p50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  <a:solidFill>
            <a:srgbClr val="660000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“You’ve smelled the code... but what happens when we ignore the stink?”</a:t>
            </a:r>
            <a:endParaRPr i="1">
              <a:solidFill>
                <a:srgbClr val="FFFFFF"/>
              </a:solidFill>
            </a:endParaRPr>
          </a:p>
        </p:txBody>
      </p:sp>
      <p:sp>
        <p:nvSpPr>
          <p:cNvPr id="304" name="Google Shape;304;p50"/>
          <p:cNvSpPr txBox="1"/>
          <p:nvPr/>
        </p:nvSpPr>
        <p:spPr>
          <a:xfrm>
            <a:off x="311700" y="1642300"/>
            <a:ext cx="852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Code smells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are symptoms, </a:t>
            </a:r>
            <a:r>
              <a:rPr b="1" lang="en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Technical debt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is the disease they signal (or at least the cost of the disease)!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0"/>
          <p:cNvSpPr txBox="1"/>
          <p:nvPr/>
        </p:nvSpPr>
        <p:spPr>
          <a:xfrm>
            <a:off x="311700" y="2475150"/>
            <a:ext cx="85206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Technical Debt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is a metaphor coined by Ward Cunningham that describes the implied cost of additional rework caused by choosing an easy (limited) solution now instead of using a better approach that would take longer.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"Shipping first time code is like going into debt. A little debt speeds development so long as it is paid back promptly with a rewrite... The danger occurs when the debt is not repaid."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INTENTIONAL and UNINTENTIONAL DEBT</a:t>
            </a:r>
            <a:endParaRPr/>
          </a:p>
        </p:txBody>
      </p:sp>
      <p:sp>
        <p:nvSpPr>
          <p:cNvPr id="311" name="Google Shape;311;p51"/>
          <p:cNvSpPr txBox="1"/>
          <p:nvPr>
            <p:ph idx="1" type="body"/>
          </p:nvPr>
        </p:nvSpPr>
        <p:spPr>
          <a:xfrm>
            <a:off x="311700" y="1152475"/>
            <a:ext cx="8520600" cy="1223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INTENTIONAL DEBT - We know this is temporary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calculate_revenue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orders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Replace with proper database query once schema is finalized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Currently using hardcoded values for MVP demo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05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'amount'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orders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])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0.85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Hardcoded tax rate</a:t>
            </a:r>
            <a:endParaRPr/>
          </a:p>
        </p:txBody>
      </p:sp>
      <p:sp>
        <p:nvSpPr>
          <p:cNvPr id="312" name="Google Shape;312;p51"/>
          <p:cNvSpPr txBox="1"/>
          <p:nvPr>
            <p:ph idx="1" type="body"/>
          </p:nvPr>
        </p:nvSpPr>
        <p:spPr>
          <a:xfrm>
            <a:off x="311700" y="2715825"/>
            <a:ext cx="8520600" cy="1881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UNINTENTIONAL DEBT - We didn't realize this was problematic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process_user_data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user_input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This grew organically and became a maintenance nightmare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user_input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.strip().lower()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[:</a:t>
            </a:r>
            <a:r>
              <a:rPr lang="en" sz="105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05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... 50 more lines of string manipulation</a:t>
            </a:r>
            <a:endParaRPr sz="105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endParaRPr sz="1050">
              <a:solidFill>
                <a:srgbClr val="569CD6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how Technical Debt grows</a:t>
            </a:r>
            <a:endParaRPr/>
          </a:p>
        </p:txBody>
      </p:sp>
      <p:sp>
        <p:nvSpPr>
          <p:cNvPr id="318" name="Google Shape;318;p52"/>
          <p:cNvSpPr txBox="1"/>
          <p:nvPr>
            <p:ph idx="1" type="body"/>
          </p:nvPr>
        </p:nvSpPr>
        <p:spPr>
          <a:xfrm>
            <a:off x="311700" y="1152475"/>
            <a:ext cx="8520600" cy="3140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PaymentProcessor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process_payment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</a:t>
            </a:r>
            <a:endParaRPr sz="8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Quick and dirty payment processing</a:t>
            </a:r>
            <a:endParaRPr sz="8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KNOWN DEBT: No validation, no error handling, hardcoded logic</a:t>
            </a:r>
            <a:endParaRPr sz="8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BUSINESS REASON: Investor demo in 2 weeks</a:t>
            </a:r>
            <a:endParaRPr sz="8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"""</a:t>
            </a:r>
            <a:endParaRPr sz="8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Debt Item 1: Hardcoded test credentials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"4111111111111111"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 </a:t>
            </a:r>
            <a:r>
              <a:rPr lang="en" sz="8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Test card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"success"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"transaction_id"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"test_123"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Debt Item 2: Simple length validation only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8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16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"Invalid card"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Debt Item 3: No actual payment gateway integration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Using a mock for demo purposes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"tx_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8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(time.time())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8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Debt Item 4: Writing to a simple file instead of database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"transactions.txt"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8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8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}\n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8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8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"success"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8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"transaction_id"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8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8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9" name="Google Shape;319;p52"/>
          <p:cNvSpPr txBox="1"/>
          <p:nvPr/>
        </p:nvSpPr>
        <p:spPr>
          <a:xfrm>
            <a:off x="311700" y="4463325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https://github.com/imranraad07/cs4090-git-demo</a:t>
            </a:r>
            <a:r>
              <a:rPr b="1" lang="en" sz="1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b="1" lang="en"/>
              <a:t>Code Quality</a:t>
            </a:r>
            <a:endParaRPr b="1"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</a:t>
            </a:r>
            <a:r>
              <a:rPr lang="en">
                <a:solidFill>
                  <a:schemeClr val="dk1"/>
                </a:solidFill>
              </a:rPr>
              <a:t>ow a software is built to last?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This begins with design and code quality</a:t>
            </a:r>
            <a:endParaRPr sz="1800"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Working code is not always good code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Char char="●"/>
            </a:pPr>
            <a:r>
              <a:rPr b="1" lang="en" u="sng">
                <a:solidFill>
                  <a:srgbClr val="A61C00"/>
                </a:solidFill>
              </a:rPr>
              <a:t>Poorly structured code leads to bugs, slow progress, and developer frustration</a:t>
            </a:r>
            <a:endParaRPr b="1" u="sng">
              <a:solidFill>
                <a:srgbClr val="A61C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Example: “It runs today, but can we change it tomorrow?”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311700" y="3518950"/>
            <a:ext cx="8520600" cy="109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“Good code is written for humans to understand, computers already understand bad code. They deal in binaries which we humans unlikely to understand!”</a:t>
            </a:r>
            <a:endParaRPr b="1" sz="18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ow Technical Debt grows: 3 Months Later</a:t>
            </a:r>
            <a:endParaRPr/>
          </a:p>
        </p:txBody>
      </p:sp>
      <p:sp>
        <p:nvSpPr>
          <p:cNvPr id="325" name="Google Shape;325;p53"/>
          <p:cNvSpPr txBox="1"/>
          <p:nvPr>
            <p:ph idx="1" type="body"/>
          </p:nvPr>
        </p:nvSpPr>
        <p:spPr>
          <a:xfrm>
            <a:off x="4791900" y="1304875"/>
            <a:ext cx="4260300" cy="3232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The original simple logic, now buried under patches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"4111111111111111"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"success"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"transaction_id"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"test_123"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"tx_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(time.time())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6: More complex logging for compliance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"transactions.txt"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billing_address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}\n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7: Email confirmation added after customer requests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send_confirmation_email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"success"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"transaction_id"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INTEREST: All these methods were added as patches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is_suspicious_transaction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Quick fraud detection added after actual fraud occurred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"@temp-mail.org"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endParaRPr sz="6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validate_cvv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.isdigit()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validate_expiry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"/"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endParaRPr sz="6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verify_address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Very basic check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send_confirmation_email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Quick email integration added after customer complaints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"Email sent to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Payment of $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confirmed -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53"/>
          <p:cNvSpPr txBox="1"/>
          <p:nvPr>
            <p:ph idx="1" type="body"/>
          </p:nvPr>
        </p:nvSpPr>
        <p:spPr>
          <a:xfrm>
            <a:off x="464100" y="1304875"/>
            <a:ext cx="4260300" cy="3417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payment_handler.py - Version 2.0 (Interest Payments Start)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INTEREST: Patching problems from the quick implementation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PaymentProcessor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INTEREST: Now we need to track more state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failed_attempts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{}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Track failed attempts per card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refund_queue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[]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Manual refund tracking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billing_address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INTEREST: Added parameters and complexity because original was too simple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1: Fraud detection added as afterthought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is_suspicious_transaction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"fraud_rejected"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 flagged"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2: Rate limiting because we had no security initially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failed_attempts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"Too many failed attempts"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3: CVV validation added after security audit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validate_cvv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failed_attempts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failed_attempts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600">
              <a:solidFill>
                <a:srgbClr val="B5CEA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"Invalid CVV"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4: Expiry validation added after customer complaints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validate_expiry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"Card expired"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INTEREST 5: Address verification added for fraud prevention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verify_address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billing_address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"Address verification failed"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4791900" y="4605930"/>
            <a:ext cx="4352100" cy="492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# payment_handler.py - Version 2.0 (Interest Payments Start)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# INTEREST: Patching problems from the quick implementation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Technical Debt grows: The Breaking Point</a:t>
            </a:r>
            <a:endParaRPr/>
          </a:p>
        </p:txBody>
      </p:sp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311700" y="1152475"/>
            <a:ext cx="4287000" cy="3417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PaymentProcessor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failed_attempts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refund_queue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[]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INTEREST: More state to manage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currency_rates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.load_currency_rates()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Added for international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tax_calculations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TaxCalculator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Added for compliance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AnalyticsTracker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Added for business intelligence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expiry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cvv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billing_address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currency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"USD"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"digital"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customer_vat_number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shipping_country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COMPOUND INTEREST: Method now has 10 parameters and does 15 different things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Every new feature makes the code more fragile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 1: International support hacked in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currency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"USD"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.convert_currency(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currency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"USD"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"Currency conversion failed"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 2: Tax calculation patched in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tax_calculations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calculate_tax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shipping_country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customer_vat_number</a:t>
            </a:r>
            <a:endParaRPr sz="6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tax_amount</a:t>
            </a:r>
            <a:endParaRPr sz="6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 3: Business analytics added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track_payment_attempt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endParaRPr sz="6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All the previous validations (now even more complex)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.is_suspicious_transaction(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shipping_country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.track_fraud_attempt(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"fraud_rejected"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"message"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 flagged"</a:t>
            </a:r>
            <a:r>
              <a:rPr lang="en" sz="60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4" name="Google Shape;334;p54"/>
          <p:cNvSpPr txBox="1"/>
          <p:nvPr>
            <p:ph idx="1" type="body"/>
          </p:nvPr>
        </p:nvSpPr>
        <p:spPr>
          <a:xfrm>
            <a:off x="4661975" y="1152475"/>
            <a:ext cx="4260300" cy="3509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... 50 more lines of validation and business logic ...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The actual payment processing is now a small part of this method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"tx_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(time.time())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 4: Database migration started but not completed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New database code mixed with old file-based approach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.save_to_database(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billing_address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currency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except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Fallback to old file system - debt creates more debt!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"transactions.txt"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write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card_number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,ERROR: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}\n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 5: Multiple notification systems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.send_confirmation_email(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.send_slack_notification(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"New payment: $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total_amount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.update_customer_dashboard(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user_email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"status"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"success"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"transaction_id"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"tax_amount"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COMPOUND INTEREST: Supporting classes that grew organically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TaxCalculator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"""Added when we expanded to EU - complex rules hacked into simple system"""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calculate_tax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country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vat_number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Complex tax logic that should be in a separate service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country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"physical"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0.19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German VAT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elif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country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"FR"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"digital"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0.20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French VAT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... 10 more country rules ...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B5CEA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600">
              <a:solidFill>
                <a:srgbClr val="B5CEA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AnalyticsTracker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"""Added when marketing wanted more data"""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track_payment_attempt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Mixed concerns: payment processing shouldn't handle analytics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"Analytics: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email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attempted $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for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actually happened</a:t>
            </a:r>
            <a:endParaRPr/>
          </a:p>
        </p:txBody>
      </p:sp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311700" y="1152475"/>
            <a:ext cx="4135200" cy="2678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Technical Debt Impact Analysis - Real Numbers from This Project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DebtImpactCalculator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calculate_real_costs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"development_timeline"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"initial_savings"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"2 weeks (launched in 2 weeks instead of 8)"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"month_3"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"3 weeks spent adding basic security and validation"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"month_6"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"6 weeks spent on fraud prevention and international support"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"month_9"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"8 weeks spent refactoring for scalability"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"total_extra_work"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"17 weeks (4+ months!) of emergency fixes"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},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"business_impact"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"lost_customers"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"~15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% d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ue to payment errors in first 3 months"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"fraud_losses"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"$8,200 from insufficient validation early on"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"compliance_fines"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"$5,000 for inadequate data protection"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"opportunity_cost"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"Delayed mobile app launch by 3 months"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},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"team_impact"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"developer_burnout"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"2 senior developers left due to constant firefighting"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"hire_replacement_cost"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"$45,000 in recruitment and training"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"morale_impact"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"Team velocity dropped 40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% d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ue to code complexity"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1" name="Google Shape;341;p55"/>
          <p:cNvSpPr txBox="1"/>
          <p:nvPr>
            <p:ph idx="1" type="body"/>
          </p:nvPr>
        </p:nvSpPr>
        <p:spPr>
          <a:xfrm>
            <a:off x="4572000" y="1152475"/>
            <a:ext cx="4260300" cy="2955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calculate_roi_of_proper_implementation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"""What if we had built it right the first time?"""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proper_timeline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"proper_development"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"8 weeks"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"additional_features"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"4 weeks (built-in from start)"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"total"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"12 weeks"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quick_timeline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"quick_development"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"2 weeks"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"emergency_fixes"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"17 weeks"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"refactoring"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"8 weeks"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"total"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"27 weeks"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"time_saved_if_done_right"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"15 weeks (almost 4 months!)"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"cost_savings"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"Approximately $120,000 in developer time"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"business_benefits"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"Earlier revenue, better customer retention, no fraud losses"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The sobering reality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impact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DebtImpactCalculator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"ACTUAL COSTS OF TECHNICAL DEBT:"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impact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calculate_real_costs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\n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WHAT COULD HAVE BEEN:"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impact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calculate_roi_of_proper_implementation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could have been prevented</a:t>
            </a:r>
            <a:endParaRPr/>
          </a:p>
        </p:txBody>
      </p:sp>
      <p:sp>
        <p:nvSpPr>
          <p:cNvPr id="347" name="Google Shape;347;p56"/>
          <p:cNvSpPr txBox="1"/>
          <p:nvPr>
            <p:ph idx="1" type="body"/>
          </p:nvPr>
        </p:nvSpPr>
        <p:spPr>
          <a:xfrm>
            <a:off x="311700" y="1152475"/>
            <a:ext cx="3983700" cy="3786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payment_service.py - Refactored Version (Debt Repayment)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After 9 months of pain, we finally refactor properly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abstractmethod</a:t>
            </a:r>
            <a:endParaRPr sz="600">
              <a:solidFill>
                <a:srgbClr val="DCDCAA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datetime</a:t>
            </a:r>
            <a:endParaRPr sz="600">
              <a:solidFill>
                <a:srgbClr val="4EC9B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Proper abstraction and separation of concerns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PaymentGateway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@abstractmethod</a:t>
            </a:r>
            <a:endParaRPr sz="600">
              <a:solidFill>
                <a:srgbClr val="DCDCAA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sz="60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validate_payment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Single responsibility: validation only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sz="60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FraudDetectionService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check_for_fraud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Single responsibility: fraud detection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sz="60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TaxCalculationService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calculate_tax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Single responsibility: tax calculations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sz="60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track_payment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Single responsibility: analytics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 sz="600">
              <a:solidFill>
                <a:srgbClr val="C586C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Clean, focused payment processor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CleanPaymentProcessor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fraud_detection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FraudDetectionService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tax_calculator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TaxCalculationService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AnalyticsService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gateway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StripeGateway()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Proper dependency injection</a:t>
            </a:r>
            <a:endParaRPr sz="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4337200" y="1152475"/>
            <a:ext cx="3983700" cy="3786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process_payment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PaymentRequest) -&gt; PaymentResult: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Clean, readable, maintainable code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Each concern is separated into its own service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E917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"""</a:t>
            </a:r>
            <a:endParaRPr sz="600">
              <a:solidFill>
                <a:srgbClr val="CE917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Validate input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validate_payment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.is_valid: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.error(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validation_result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.errors)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Check for fraud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fraud_detection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check_for_fraud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.is_fraud: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.fraud_detected(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fraud_result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.reason)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Calculate tax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tax_info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tax_calculator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calculate_tax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Process payment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gateway_result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D4D4D4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gateway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.process_payment(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tax_info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Track analytics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analytics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track_payment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payment_request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gateway_result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600">
                <a:solidFill>
                  <a:srgbClr val="C586C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gateway_result</a:t>
            </a:r>
            <a:endParaRPr sz="600">
              <a:solidFill>
                <a:srgbClr val="9CDCFE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Data transfer objects for clear contracts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@dataclass</a:t>
            </a:r>
            <a:endParaRPr sz="600">
              <a:solidFill>
                <a:srgbClr val="DCDCAA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PaymentRequest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Decimal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currency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endParaRPr sz="600">
              <a:solidFill>
                <a:srgbClr val="4EC9B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card_token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600">
                <a:solidFill>
                  <a:srgbClr val="7CA668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# Never store raw card numbers!</a:t>
            </a:r>
            <a:endParaRPr sz="600">
              <a:solidFill>
                <a:srgbClr val="7CA668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customer_email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endParaRPr sz="600">
              <a:solidFill>
                <a:srgbClr val="4EC9B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billing_address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Address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product_type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endParaRPr sz="600">
              <a:solidFill>
                <a:srgbClr val="4EC9B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vat_number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Optional[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CDCAA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@dataclass</a:t>
            </a:r>
            <a:endParaRPr sz="600">
              <a:solidFill>
                <a:srgbClr val="DCDCAA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569CD6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PaymentResult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endParaRPr sz="600">
              <a:solidFill>
                <a:srgbClr val="4EC9B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transaction_id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endParaRPr sz="600">
              <a:solidFill>
                <a:srgbClr val="4EC9B0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error_message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Optional[</a:t>
            </a:r>
            <a:r>
              <a:rPr lang="en" sz="600">
                <a:solidFill>
                  <a:srgbClr val="4EC9B0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600">
              <a:solidFill>
                <a:srgbClr val="FFFFFF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600">
                <a:solidFill>
                  <a:srgbClr val="9CDCFE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tax_amount</a:t>
            </a:r>
            <a:r>
              <a:rPr lang="en" sz="600">
                <a:solidFill>
                  <a:srgbClr val="FFFFFF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: Decimal</a:t>
            </a:r>
            <a:endParaRPr sz="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 from the Example</a:t>
            </a:r>
            <a:endParaRPr/>
          </a:p>
        </p:txBody>
      </p:sp>
      <p:sp>
        <p:nvSpPr>
          <p:cNvPr id="354" name="Google Shape;354;p57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"2-week savings" cost 17 weeks of emergency fixes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Technical debt caused real business losses ($13,200 + lost customers)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Team morale and retention were significantly impacted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proper implementation would have been faster overall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Separation of concerns from the start prevents debt accumulation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Technical Debt Quadrant</a:t>
            </a:r>
            <a:endParaRPr/>
          </a:p>
        </p:txBody>
      </p:sp>
      <p:pic>
        <p:nvPicPr>
          <p:cNvPr id="360" name="Google Shape;36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500" y="1152475"/>
            <a:ext cx="4876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8"/>
          <p:cNvSpPr txBox="1"/>
          <p:nvPr>
            <p:ph idx="1" type="body"/>
          </p:nvPr>
        </p:nvSpPr>
        <p:spPr>
          <a:xfrm>
            <a:off x="311700" y="1786050"/>
            <a:ext cx="36438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Reckless vs Prudent</a:t>
            </a:r>
            <a:r>
              <a:rPr lang="en">
                <a:solidFill>
                  <a:schemeClr val="dk1"/>
                </a:solidFill>
              </a:rPr>
              <a:t>: Did we know better?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Deliberate vs Inadvertent:</a:t>
            </a:r>
            <a:r>
              <a:rPr lang="en">
                <a:solidFill>
                  <a:schemeClr val="dk1"/>
                </a:solidFill>
              </a:rPr>
              <a:t> Was it intentional?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is …</a:t>
            </a:r>
            <a:endParaRPr/>
          </a:p>
        </p:txBody>
      </p:sp>
      <p:sp>
        <p:nvSpPr>
          <p:cNvPr id="367" name="Google Shape;367;p59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Technical debt is inevitable</a:t>
            </a:r>
            <a:r>
              <a:rPr lang="en">
                <a:solidFill>
                  <a:schemeClr val="dk1"/>
                </a:solidFill>
              </a:rPr>
              <a:t>: but manageable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Recognize the signs</a:t>
            </a:r>
            <a:r>
              <a:rPr lang="en">
                <a:solidFill>
                  <a:schemeClr val="dk1"/>
                </a:solidFill>
              </a:rPr>
              <a:t>: code smells, maintenance difficulties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Be intentional</a:t>
            </a:r>
            <a:r>
              <a:rPr lang="en">
                <a:solidFill>
                  <a:schemeClr val="dk1"/>
                </a:solidFill>
              </a:rPr>
              <a:t>: choose when to take on debt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Track and plan repayment</a:t>
            </a:r>
            <a:r>
              <a:rPr lang="en">
                <a:solidFill>
                  <a:schemeClr val="dk1"/>
                </a:solidFill>
              </a:rPr>
              <a:t>: don't let interest accumulate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Prevent new debt</a:t>
            </a:r>
            <a:r>
              <a:rPr lang="en">
                <a:solidFill>
                  <a:schemeClr val="dk1"/>
                </a:solidFill>
              </a:rPr>
              <a:t>: follow good practices from the start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Google Shape;368;p59"/>
          <p:cNvSpPr txBox="1"/>
          <p:nvPr/>
        </p:nvSpPr>
        <p:spPr>
          <a:xfrm>
            <a:off x="311700" y="3563900"/>
            <a:ext cx="85206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Reme</a:t>
            </a:r>
            <a:r>
              <a:rPr i="1" lang="en" sz="18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mber: Technical debt isn't bad if managed properly. The problem is unacknowledged, unmanaged debt that grows over time!</a:t>
            </a:r>
            <a:endParaRPr i="1" sz="18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issues to find</a:t>
            </a:r>
            <a:endParaRPr/>
          </a:p>
        </p:txBody>
      </p:sp>
      <p:sp>
        <p:nvSpPr>
          <p:cNvPr id="374" name="Google Shape;374;p60"/>
          <p:cNvSpPr txBox="1"/>
          <p:nvPr>
            <p:ph idx="1" type="body"/>
          </p:nvPr>
        </p:nvSpPr>
        <p:spPr>
          <a:xfrm>
            <a:off x="311700" y="1152475"/>
            <a:ext cx="8520600" cy="25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SQL injection vulnerability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Hardcoded credentials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Magic numbers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Multiple responsibilities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Poor error handling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File I/O in function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Tooling to detect Technical Debt</a:t>
            </a:r>
            <a:endParaRPr/>
          </a:p>
        </p:txBody>
      </p:sp>
      <p:sp>
        <p:nvSpPr>
          <p:cNvPr id="380" name="Google Shape;380;p61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SonarQube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ESLint</a:t>
            </a:r>
            <a:r>
              <a:rPr lang="en">
                <a:solidFill>
                  <a:schemeClr val="dk1"/>
                </a:solidFill>
              </a:rPr>
              <a:t> → You should use this in your 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CheckStyle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Static analysis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Complexity metrics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metrics: Code Quality Metrics</a:t>
            </a:r>
            <a:endParaRPr/>
          </a:p>
        </p:txBody>
      </p:sp>
      <p:sp>
        <p:nvSpPr>
          <p:cNvPr id="386" name="Google Shape;386;p62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Cyclomatic complexity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Cognitive complexity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Halstead complexity measures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Maintainability index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b="1" lang="en"/>
              <a:t>Code Quality</a:t>
            </a:r>
            <a:endParaRPr b="1"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4657800" cy="39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“</a:t>
            </a:r>
            <a:r>
              <a:rPr b="1" i="1" lang="en">
                <a:solidFill>
                  <a:srgbClr val="0000FF"/>
                </a:solidFill>
              </a:rPr>
              <a:t>Code Quality</a:t>
            </a:r>
            <a:r>
              <a:rPr i="1" lang="en">
                <a:solidFill>
                  <a:schemeClr val="dk1"/>
                </a:solidFill>
              </a:rPr>
              <a:t> is the degree to which source code is readable, maintainable, reliable, testable, and efficient, ensuring that it fulfills both </a:t>
            </a:r>
            <a:r>
              <a:rPr i="1" lang="en" u="sng">
                <a:solidFill>
                  <a:schemeClr val="dk1"/>
                </a:solidFill>
              </a:rPr>
              <a:t>functional requirements</a:t>
            </a:r>
            <a:r>
              <a:rPr i="1" lang="en">
                <a:solidFill>
                  <a:schemeClr val="dk1"/>
                </a:solidFill>
              </a:rPr>
              <a:t> (it works) and </a:t>
            </a:r>
            <a:r>
              <a:rPr i="1" lang="en" u="sng">
                <a:solidFill>
                  <a:schemeClr val="dk1"/>
                </a:solidFill>
              </a:rPr>
              <a:t>non-functional expectations</a:t>
            </a:r>
            <a:r>
              <a:rPr i="1" lang="en">
                <a:solidFill>
                  <a:schemeClr val="dk1"/>
                </a:solidFill>
              </a:rPr>
              <a:t> (it’s easy to change, reuse, and extend).</a:t>
            </a:r>
            <a:r>
              <a:rPr lang="en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High-quality code</a:t>
            </a:r>
            <a:r>
              <a:rPr lang="en">
                <a:solidFill>
                  <a:schemeClr val="dk1"/>
                </a:solidFill>
              </a:rPr>
              <a:t> is: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</a:rPr>
              <a:t>Correct and consistent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</a:rPr>
              <a:t>Understandable by others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</a:rPr>
              <a:t>Modular and well-structured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</a:rPr>
              <a:t>Supported by tests and documentation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</a:rPr>
              <a:t>Free of unnecessary complexity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487" y="1152475"/>
            <a:ext cx="4095817" cy="3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 of Confusion</a:t>
            </a:r>
            <a:endParaRPr/>
          </a:p>
        </p:txBody>
      </p:sp>
      <p:sp>
        <p:nvSpPr>
          <p:cNvPr id="392" name="Google Shape;392;p63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How many developers does it take to fix an atom of confusion?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Just one, but 10 more to argue over what it was supposed to do.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https://atomsofconfusion.com/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393" name="Google Shape;39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488" y="2537325"/>
            <a:ext cx="6509021" cy="23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or Bad?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28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 f(x, y):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z = x * y / 100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z &gt; 50: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print("ok")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else: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print("no")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or Bad?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14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 is_discount_acceptable(price, discount_rate):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discount_value = price * discount_rate / 100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discount_value &gt; 50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or Bad?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18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order.type == "express":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shipping_cost = order.weight * 10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shipping_cost = order.weight * 5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or Bad?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14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 calculate_shipping_cost(order):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rates = {"express": 10, "standard": 5}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order.weight * rates.get(order.type, 5)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