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y="5143500" cx="9144000"/>
  <p:notesSz cx="6858000" cy="9144000"/>
  <p:embeddedFontLst>
    <p:embeddedFont>
      <p:font typeface="Roboto Mono"/>
      <p:regular r:id="rId56"/>
      <p:bold r:id="rId57"/>
      <p:italic r:id="rId58"/>
      <p:boldItalic r:id="rId59"/>
    </p:embeddedFont>
    <p:embeddedFont>
      <p:font typeface="Comic Relief"/>
      <p:regular r:id="rId60"/>
      <p:bold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A0ABBC-72B7-4580-86AD-F108AFD68311}">
  <a:tblStyle styleId="{B4A0ABBC-72B7-4580-86AD-F108AFD6831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1" Type="http://schemas.openxmlformats.org/officeDocument/2006/relationships/font" Target="fonts/ComicRelief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omicRelief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RobotoMono-bold.fntdata"/><Relationship Id="rId12" Type="http://schemas.openxmlformats.org/officeDocument/2006/relationships/slide" Target="slides/slide6.xml"/><Relationship Id="rId56" Type="http://schemas.openxmlformats.org/officeDocument/2006/relationships/font" Target="fonts/RobotoMono-regular.fntdata"/><Relationship Id="rId15" Type="http://schemas.openxmlformats.org/officeDocument/2006/relationships/slide" Target="slides/slide9.xml"/><Relationship Id="rId59" Type="http://schemas.openxmlformats.org/officeDocument/2006/relationships/font" Target="fonts/RobotoMono-boldItalic.fntdata"/><Relationship Id="rId14" Type="http://schemas.openxmlformats.org/officeDocument/2006/relationships/slide" Target="slides/slide8.xml"/><Relationship Id="rId58" Type="http://schemas.openxmlformats.org/officeDocument/2006/relationships/font" Target="fonts/RobotoMon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adb4e6df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adb4e6df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5fc4a98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5fc4a98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5fc4a981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85fc4a981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9b704a5bf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89b704a5bf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9b704a5bf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9b704a5bf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c7843f74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c7843f74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9b704a5bf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89b704a5bf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9b704a5bf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89b704a5bf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9b704a5bf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9b704a5bf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9b704a5bf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89b704a5bf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c733f6ac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8c733f6ac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adb4e6df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8adb4e6df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9b704a5bf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89b704a5bf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6020617e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86020617e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6020617e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86020617e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86020617e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86020617e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acf75ca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8acf75ca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6020617e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86020617e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9650C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graph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649696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TD</a:t>
            </a:r>
            <a:endParaRPr sz="1050">
              <a:solidFill>
                <a:srgbClr val="649696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([Start])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88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--&gt;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{"Is data empty?"}</a:t>
            </a:r>
            <a:endParaRPr sz="1050">
              <a:solidFill>
                <a:srgbClr val="AA85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88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--&gt;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|Yes|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["Return None (P1)"]</a:t>
            </a:r>
            <a:endParaRPr sz="1050">
              <a:solidFill>
                <a:srgbClr val="AA85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88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--&gt;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|No|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{"item &gt; 0?"}</a:t>
            </a:r>
            <a:endParaRPr sz="1050">
              <a:solidFill>
                <a:srgbClr val="AA85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88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--&gt;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|Yes|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["Positive branch (P2)"]</a:t>
            </a:r>
            <a:endParaRPr sz="1050">
              <a:solidFill>
                <a:srgbClr val="AA85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88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--&gt;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|No|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["Non-positive branch (P3)"]</a:t>
            </a:r>
            <a:endParaRPr sz="1050">
              <a:solidFill>
                <a:srgbClr val="AA85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88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--&gt;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{"More items?"}</a:t>
            </a:r>
            <a:endParaRPr sz="1050">
              <a:solidFill>
                <a:srgbClr val="AA85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88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--&gt;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G</a:t>
            </a:r>
            <a:endParaRPr sz="1050">
              <a:solidFill>
                <a:srgbClr val="A22889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88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--&gt;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|Yes|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 sz="1050">
              <a:solidFill>
                <a:srgbClr val="A22889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88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--&gt;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|No|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H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["Return result (P4)"]</a:t>
            </a:r>
            <a:endParaRPr sz="1050">
              <a:solidFill>
                <a:srgbClr val="AA85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H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88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--&gt;</a:t>
            </a:r>
            <a:r>
              <a:rPr lang="en" sz="10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22889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Z</a:t>
            </a:r>
            <a:r>
              <a:rPr lang="en" sz="1050">
                <a:solidFill>
                  <a:srgbClr val="AA85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([End])</a:t>
            </a:r>
            <a:endParaRPr sz="1050">
              <a:solidFill>
                <a:srgbClr val="AA85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A22889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86020617e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86020617e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6020617e3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86020617e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86020617e3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86020617e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9b704a5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9b704a5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6020617e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86020617e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86020617e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86020617e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8acf75ca7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8acf75ca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86020617e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86020617e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86020617e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86020617e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86020617e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86020617e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86020617e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86020617e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86020617e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86020617e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86020617e3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86020617e3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86020617e3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86020617e3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5a512665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5a512665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86020617e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86020617e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86020617e3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86020617e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8c8c50a14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8c8c50a14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8c8c50a14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8c8c50a14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8c8c50a14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8c8c50a14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8d61c82d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8d61c82d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8d61c82d0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8d61c82d0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8c7843f74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8c7843f74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85a512665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85a512665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8c7843f74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8c7843f74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9b704a5bf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89b704a5bf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adb4e6df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adb4e6df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5a512665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5a51266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9b704a5bf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89b704a5bf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ad6ac8c7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8ad6ac8c7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imranraad07/cs4090-git-demo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ieeexplore.ieee.org/stamp/stamp.jsp?arnumber=9240662" TargetMode="External"/><Relationship Id="rId4" Type="http://schemas.openxmlformats.org/officeDocument/2006/relationships/hyperlink" Target="https://dl.acm.org/doi/pdf/10.1145/3544902.3546241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atomsofconfusion.com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Lecture 14 - Technical Debt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Mohammad Imran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Y2K bug is an example of architectural technical debt</a:t>
            </a:r>
            <a:endParaRPr/>
          </a:p>
        </p:txBody>
      </p:sp>
      <p:sp>
        <p:nvSpPr>
          <p:cNvPr id="121" name="Google Shape;121;p23"/>
          <p:cNvSpPr txBox="1"/>
          <p:nvPr/>
        </p:nvSpPr>
        <p:spPr>
          <a:xfrm>
            <a:off x="5905375" y="1472800"/>
            <a:ext cx="3000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“I just never imagined anyone would be using these systems 10 years later, let alone 20.”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78524"/>
            <a:ext cx="4835145" cy="27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5986675" y="2674088"/>
            <a:ext cx="3000000" cy="2124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mic Relief"/>
                <a:ea typeface="Comic Relief"/>
                <a:cs typeface="Comic Relief"/>
                <a:sym typeface="Comic Relief"/>
              </a:rPr>
              <a:t>The total cost of the work done in preparation for Y2K likely surpassed </a:t>
            </a:r>
            <a:r>
              <a:rPr b="1" lang="en" sz="1800">
                <a:solidFill>
                  <a:srgbClr val="FFFFFF"/>
                </a:solidFill>
                <a:latin typeface="Comic Relief"/>
                <a:ea typeface="Comic Relief"/>
                <a:cs typeface="Comic Relief"/>
                <a:sym typeface="Comic Relief"/>
              </a:rPr>
              <a:t>US$300 billion</a:t>
            </a:r>
            <a:r>
              <a:rPr lang="en" sz="1800">
                <a:solidFill>
                  <a:srgbClr val="FFFFFF"/>
                </a:solidFill>
                <a:latin typeface="Comic Relief"/>
                <a:ea typeface="Comic Relief"/>
                <a:cs typeface="Comic Relief"/>
                <a:sym typeface="Comic Relief"/>
              </a:rPr>
              <a:t> ($548 billion as of May 2025, once inflation is taken into account)</a:t>
            </a:r>
            <a:endParaRPr sz="1800">
              <a:solidFill>
                <a:srgbClr val="FFFFFF"/>
              </a:solidFill>
              <a:latin typeface="Comic Relief"/>
              <a:ea typeface="Comic Relief"/>
              <a:cs typeface="Comic Relief"/>
              <a:sym typeface="Comic Relief"/>
            </a:endParaRPr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4804200" cy="9342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IF YEAR &gt; 00 THEN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..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2 to Python 3 Migration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42603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Python 2 released in 2000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Python 3 released in 2008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But... the world was already running on millions of lines of Python 2!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Only as recent as 2020 python </a:t>
            </a:r>
            <a:r>
              <a:rPr lang="en">
                <a:solidFill>
                  <a:schemeClr val="dk1"/>
                </a:solidFill>
              </a:rPr>
              <a:t>officially</a:t>
            </a:r>
            <a:r>
              <a:rPr lang="en">
                <a:solidFill>
                  <a:schemeClr val="dk1"/>
                </a:solidFill>
              </a:rPr>
              <a:t> retire </a:t>
            </a:r>
            <a:r>
              <a:rPr b="1" lang="en">
                <a:solidFill>
                  <a:schemeClr val="dk1"/>
                </a:solidFill>
              </a:rPr>
              <a:t>“end-of-life”</a:t>
            </a:r>
            <a:r>
              <a:rPr lang="en">
                <a:solidFill>
                  <a:schemeClr val="dk1"/>
                </a:solidFill>
              </a:rPr>
              <a:t> python 2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Some companies still run it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4572000" y="1152475"/>
            <a:ext cx="4260300" cy="391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Why was that needed?</a:t>
            </a:r>
            <a:endParaRPr sz="1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Python 3 introduced major breaking changes to fix long-standing issues.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Clean Unicode support (vs byte/str mess)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Integer division behaving correctly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Cleaner iterator behavior (map, zip, range)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Standard library modernization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But... it broke backward compatibility!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600"/>
              <a:buFont typeface="Calibri"/>
              <a:buChar char="-"/>
            </a:pPr>
            <a:r>
              <a:rPr i="1" lang="en" sz="160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Third-Party Ecosystem Fragmented</a:t>
            </a:r>
            <a:endParaRPr i="1" sz="1600">
              <a:solidFill>
                <a:srgbClr val="CC41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Packages had to support both versions simultaneously (via six, future, 2to3)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For years: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Some libs were Py2-only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Others were Py3-only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Compatibility was fragile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1267350" y="3617925"/>
            <a:ext cx="3000000" cy="122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Python 2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"Hello"</a:t>
            </a:r>
            <a:endParaRPr sz="105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Python 3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"Hello"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2 to Python 3 Migration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10899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Python 2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"你好"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Might work, might crash, depends on terminal/env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Python 3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"你好"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Explicitly Unicode, well-defined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311700" y="2275000"/>
            <a:ext cx="8520600" cy="7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2 let devs avoid thinking about encodings — until it failed silently.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3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forced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explicit encoding/decoding to eliminate confusion.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311700" y="3087925"/>
            <a:ext cx="8520600" cy="108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Python 2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2 (floor division)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Python 3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2.5 (true division)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311700" y="4234025"/>
            <a:ext cx="8520600" cy="7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 Division Changed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Developers had embedded assumptions in logic (e.g., loops, game physics, etc.)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 of how Technical Debt grows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https://github.com/imranraad07/cs4090-git-demo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actually happened: Actual Costs OF TB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84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Development Timeline: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 Initial Savings: 2 weeks (launched in 2 weeks instead of 8)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 Month 3: 3 weeks spent adding basic security and validation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 Month 6: 6 weeks spent on fraud prevention and international support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 Month 9: 8 weeks spent refactoring for scalability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 Total Extra Work: 17 weeks (4+ months!) of emergency fixes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Business Impact: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 Lost Customers: ~15% due to payment errors in first 3 months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 Fraud Losses: $8,200 from insufficient validation early 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 Compliance Fines: $5,000 for inadequate data protection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 Opportunity Cost: Delayed mobile app launch by 3 months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Team Impact: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 Developer Burnout: 2 senior developers left due to constant firefighting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 Hire Replacement Cost: $45,000 in recruitment and training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- Morale Impact: Team velocity dropped 40% due to code complexity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xplain Technical Debt to business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b="4897" l="0" r="2334" t="0"/>
          <a:stretch/>
        </p:blipFill>
        <p:spPr>
          <a:xfrm>
            <a:off x="311700" y="1219800"/>
            <a:ext cx="5662724" cy="31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6109550" y="3813150"/>
            <a:ext cx="3000000" cy="1293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Relief"/>
                <a:ea typeface="Comic Relief"/>
                <a:cs typeface="Comic Relief"/>
                <a:sym typeface="Comic Relief"/>
              </a:rPr>
              <a:t>Help stakeholders visualize data (like progress, effect of debt, refactoring)</a:t>
            </a:r>
            <a:endParaRPr sz="1800">
              <a:latin typeface="Comic Relief"/>
              <a:ea typeface="Comic Relief"/>
              <a:cs typeface="Comic Relief"/>
              <a:sym typeface="Comic Relief"/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4">
            <a:alphaModFix/>
          </a:blip>
          <a:srcRect b="6189" l="8508" r="10539" t="6382"/>
          <a:stretch/>
        </p:blipFill>
        <p:spPr>
          <a:xfrm>
            <a:off x="6021074" y="1293149"/>
            <a:ext cx="2999999" cy="252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Technical Debt Visible</a:t>
            </a: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5561350" y="1525050"/>
            <a:ext cx="3000000" cy="184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Here are the steps: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Plan the ideal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Track your Actual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Track what you spend on waste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Put it all together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5561350" y="3569525"/>
            <a:ext cx="3000000" cy="1293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Relief"/>
                <a:ea typeface="Comic Relief"/>
                <a:cs typeface="Comic Relief"/>
                <a:sym typeface="Comic Relief"/>
              </a:rPr>
              <a:t>Help stakeholders visualize data (like progress, effect of debt, refactoring)</a:t>
            </a:r>
            <a:endParaRPr sz="1800">
              <a:latin typeface="Comic Relief"/>
              <a:ea typeface="Comic Relief"/>
              <a:cs typeface="Comic Relief"/>
              <a:sym typeface="Comic Relief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 b="0" l="13352" r="0" t="12854"/>
          <a:stretch/>
        </p:blipFill>
        <p:spPr>
          <a:xfrm>
            <a:off x="122775" y="1525050"/>
            <a:ext cx="5360627" cy="30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Technical Debt Quadrant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786050"/>
            <a:ext cx="3643800" cy="15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Reckless vs Prudent</a:t>
            </a:r>
            <a:r>
              <a:rPr lang="en">
                <a:solidFill>
                  <a:schemeClr val="dk1"/>
                </a:solidFill>
              </a:rPr>
              <a:t>: Did we know better?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Deliberate vs Inadvertent:</a:t>
            </a:r>
            <a:r>
              <a:rPr lang="en">
                <a:solidFill>
                  <a:schemeClr val="dk1"/>
                </a:solidFill>
              </a:rPr>
              <a:t> Was it intentional?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900" y="1213025"/>
            <a:ext cx="4857525" cy="37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Reality is …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Technical debt is inevitable</a:t>
            </a:r>
            <a:r>
              <a:rPr lang="en">
                <a:solidFill>
                  <a:schemeClr val="dk1"/>
                </a:solidFill>
              </a:rPr>
              <a:t>: but manageable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Recognize the signs</a:t>
            </a:r>
            <a:r>
              <a:rPr lang="en">
                <a:solidFill>
                  <a:schemeClr val="dk1"/>
                </a:solidFill>
              </a:rPr>
              <a:t>: code smells, maintenance difficulties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Be intentional</a:t>
            </a:r>
            <a:r>
              <a:rPr lang="en">
                <a:solidFill>
                  <a:schemeClr val="dk1"/>
                </a:solidFill>
              </a:rPr>
              <a:t>: choose when to take on debt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Track and plan repayment</a:t>
            </a:r>
            <a:r>
              <a:rPr lang="en">
                <a:solidFill>
                  <a:schemeClr val="dk1"/>
                </a:solidFill>
              </a:rPr>
              <a:t>: don't let interest accumulate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Prevent new debt</a:t>
            </a:r>
            <a:r>
              <a:rPr lang="en">
                <a:solidFill>
                  <a:schemeClr val="dk1"/>
                </a:solidFill>
              </a:rPr>
              <a:t>: follow good practices from the start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311700" y="3563900"/>
            <a:ext cx="85206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Reme</a:t>
            </a:r>
            <a:r>
              <a:rPr i="1" lang="en" sz="18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mber: Technical debt isn't bad if managed properly. The problem is unacknowledged, unmanaged debt that grows over time!</a:t>
            </a:r>
            <a:endParaRPr i="1" sz="18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Technical Debt</a:t>
            </a:r>
            <a:endParaRPr/>
          </a:p>
        </p:txBody>
      </p:sp>
      <p:graphicFrame>
        <p:nvGraphicFramePr>
          <p:cNvPr id="189" name="Google Shape;189;p32"/>
          <p:cNvGraphicFramePr/>
          <p:nvPr/>
        </p:nvGraphicFramePr>
        <p:xfrm>
          <a:off x="311700" y="123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{B4A0ABBC-72B7-4580-86AD-F108AFD68311}</a:tableStyleId>
              </a:tblPr>
              <a:tblGrid>
                <a:gridCol w="2537375"/>
                <a:gridCol w="3320525"/>
                <a:gridCol w="26627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Metric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Captures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Tooling / Approach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Debt Ratio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Effort share on debt vs. new dev.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SonarQube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Code Climate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Principal (Man-Days)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Effort to eliminate debt.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Expert estimation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Interest Rate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Added effort per iteration.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Cycle-time, story-points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Defect Density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Bugs / KLOC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Static analysis, trackers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 Time for Changes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→ deploy duration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DORA metrics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Churn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Rewritten LOC 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Git analytics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Assignment-2 and Project</a:t>
            </a:r>
            <a:endParaRPr b="1"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Assignment 2 has been posted: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Deadline: Oct 27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Lecture 11-12 should be helpful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Project Checkpoint-1: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Start implementation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Checkpoint-1: Nov 4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Consider this as “Sprint 1”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This is more of a deadline regarding incremental project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Technical Debt</a:t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Maintain a Debt Register (JIRA board).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Hold Debt Reviews during retrospectives.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Set a Debt Budget (≈ 10–20 % per sprint).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5568100" y="1060625"/>
            <a:ext cx="3000000" cy="184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Here are the steps: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Plan the ideal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Track your Actual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Track what you spend on waste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Put it all together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5568100" y="3105100"/>
            <a:ext cx="3000000" cy="1293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Relief"/>
                <a:ea typeface="Comic Relief"/>
                <a:cs typeface="Comic Relief"/>
                <a:sym typeface="Comic Relief"/>
              </a:rPr>
              <a:t>Help stakeholders visualize data (like progress, effect of debt, refactoring)</a:t>
            </a:r>
            <a:endParaRPr sz="1800">
              <a:latin typeface="Comic Relief"/>
              <a:ea typeface="Comic Relief"/>
              <a:cs typeface="Comic Relief"/>
              <a:sym typeface="Comic Relie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Tooling to detect Technical Debt</a:t>
            </a: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Static analysis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SonarQube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ESLint</a:t>
            </a:r>
            <a:r>
              <a:rPr lang="en">
                <a:solidFill>
                  <a:schemeClr val="dk1"/>
                </a:solidFill>
              </a:rPr>
              <a:t> → You should use this in your IDE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CheckStyle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Complexity metrics → We will talk about this a bit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1: </a:t>
            </a:r>
            <a:r>
              <a:rPr lang="en"/>
              <a:t>When you see the word complexity, what comes to mind: mathematical difficulty or human difficulty?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311700" y="445025"/>
            <a:ext cx="85206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2: </a:t>
            </a:r>
            <a:r>
              <a:rPr lang="en"/>
              <a:t>How might a developer’s experience level affect their perception of code complexity?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Complexity metrics</a:t>
            </a:r>
            <a:endParaRPr/>
          </a:p>
        </p:txBody>
      </p: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311700" y="1152475"/>
            <a:ext cx="8520600" cy="14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Quantitative measures that indicate how difficult code is to understand, test, or modify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Evaluate code maintainability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Identify high-risk or error-prone modules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Support refactoring and optimization decisions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" name="Google Shape;220;p37"/>
          <p:cNvSpPr txBox="1"/>
          <p:nvPr/>
        </p:nvSpPr>
        <p:spPr>
          <a:xfrm>
            <a:off x="311700" y="2569975"/>
            <a:ext cx="852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Complexity Metrics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3253300"/>
            <a:ext cx="8520600" cy="17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</a:rPr>
              <a:t>Structural Metrics</a:t>
            </a:r>
            <a:r>
              <a:rPr lang="en">
                <a:solidFill>
                  <a:schemeClr val="dk1"/>
                </a:solidFill>
              </a:rPr>
              <a:t> – Based on control flow and logic (e.g., Cyclomatic Complexity).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</a:rPr>
              <a:t>Cognitive Metrics</a:t>
            </a:r>
            <a:r>
              <a:rPr lang="en">
                <a:solidFill>
                  <a:schemeClr val="dk1"/>
                </a:solidFill>
              </a:rPr>
              <a:t> – Reflect human understanding difficulty (e.g., Cognitive Complexity).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</a:rPr>
              <a:t>Volume/Size Metrics</a:t>
            </a:r>
            <a:r>
              <a:rPr lang="en">
                <a:solidFill>
                  <a:schemeClr val="dk1"/>
                </a:solidFill>
              </a:rPr>
              <a:t> – Quantify code elements (e.g., Halstead Metrics).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</a:rPr>
              <a:t>Composite Metrics</a:t>
            </a:r>
            <a:r>
              <a:rPr lang="en">
                <a:solidFill>
                  <a:schemeClr val="dk1"/>
                </a:solidFill>
              </a:rPr>
              <a:t> – Combine multiple factors (e.g., Maintainability Index).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Cyclomatic Complexity (McCabe, 1976)</a:t>
            </a:r>
            <a:endParaRPr/>
          </a:p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311700" y="1152475"/>
            <a:ext cx="85206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Measures the number of linearly independent paths through a program’s control flow graph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 = E − N + 2P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 = number of edges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 = number of nodes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 = number of connected components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28" name="Google Shape;228;p38"/>
          <p:cNvGraphicFramePr/>
          <p:nvPr/>
        </p:nvGraphicFramePr>
        <p:xfrm>
          <a:off x="5265579" y="16115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{B4A0ABBC-72B7-4580-86AD-F108AFD68311}</a:tableStyleId>
              </a:tblPr>
              <a:tblGrid>
                <a:gridCol w="827325"/>
                <a:gridCol w="273377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Range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Interpretation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1–10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Simple, low risk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11–20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 complexity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21–50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Complex, needs testing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&gt;50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 high risk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Cyclomatic Complexity: Example</a:t>
            </a:r>
            <a:endParaRPr/>
          </a:p>
        </p:txBody>
      </p:sp>
      <p:sp>
        <p:nvSpPr>
          <p:cNvPr id="234" name="Google Shape;234;p39"/>
          <p:cNvSpPr txBox="1"/>
          <p:nvPr>
            <p:ph idx="1" type="body"/>
          </p:nvPr>
        </p:nvSpPr>
        <p:spPr>
          <a:xfrm>
            <a:off x="311700" y="1152475"/>
            <a:ext cx="8520600" cy="18009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process_data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endParaRPr sz="1050">
              <a:solidFill>
                <a:srgbClr val="569CD6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[]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item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item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append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item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append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235" name="Google Shape;235;p39"/>
          <p:cNvGraphicFramePr/>
          <p:nvPr/>
        </p:nvGraphicFramePr>
        <p:xfrm>
          <a:off x="311700" y="305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{B4A0ABBC-72B7-4580-86AD-F108AFD68311}</a:tableStyleId>
              </a:tblPr>
              <a:tblGrid>
                <a:gridCol w="1285875"/>
                <a:gridCol w="2038350"/>
                <a:gridCol w="11430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Decision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Paths Introduced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not data:</a:t>
                      </a:r>
                      <a:endParaRPr sz="1100">
                        <a:solidFill>
                          <a:srgbClr val="1880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Checks if input is empty or None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item in data:</a:t>
                      </a:r>
                      <a:endParaRPr sz="1100">
                        <a:solidFill>
                          <a:srgbClr val="1880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Iteration over data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item &gt; 0:</a:t>
                      </a:r>
                      <a:endParaRPr sz="1100">
                        <a:solidFill>
                          <a:srgbClr val="1880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Conditional inside loop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6" name="Google Shape;2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200" y="159175"/>
            <a:ext cx="2479832" cy="494232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9"/>
          <p:cNvSpPr txBox="1"/>
          <p:nvPr/>
        </p:nvSpPr>
        <p:spPr>
          <a:xfrm>
            <a:off x="6551275" y="4287400"/>
            <a:ext cx="15159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Control Flow Diagram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Enumerate Independent Paths</a:t>
            </a:r>
            <a:endParaRPr/>
          </a:p>
        </p:txBody>
      </p:sp>
      <p:sp>
        <p:nvSpPr>
          <p:cNvPr id="243" name="Google Shape;243;p40"/>
          <p:cNvSpPr txBox="1"/>
          <p:nvPr>
            <p:ph idx="1" type="body"/>
          </p:nvPr>
        </p:nvSpPr>
        <p:spPr>
          <a:xfrm>
            <a:off x="311700" y="1152475"/>
            <a:ext cx="8520600" cy="18009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process_data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endParaRPr sz="1050">
              <a:solidFill>
                <a:srgbClr val="569CD6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[]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item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item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append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item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append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244" name="Google Shape;244;p40"/>
          <p:cNvGraphicFramePr/>
          <p:nvPr/>
        </p:nvGraphicFramePr>
        <p:xfrm>
          <a:off x="63650" y="316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{B4A0ABBC-72B7-4580-86AD-F108AFD68311}</a:tableStyleId>
              </a:tblPr>
              <a:tblGrid>
                <a:gridCol w="655425"/>
                <a:gridCol w="49815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P1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empty → </a:t>
                      </a: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not data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True → returns </a:t>
                      </a: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P2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not empty, loop runs → every </a:t>
                      </a: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&gt; 0 → executes </a:t>
                      </a: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result.append(item * 2)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→ returns </a:t>
                      </a: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P3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not empty, loop runs → every </a:t>
                      </a: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≤ 0 → executes </a:t>
                      </a: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result.append(0)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→ returns </a:t>
                      </a: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not empty, loop runs → mixed items (some &gt;0, some ≤0) → executes both branches in loop → returns </a:t>
                      </a:r>
                      <a:r>
                        <a:rPr lang="en" sz="1100">
                          <a:solidFill>
                            <a:srgbClr val="1880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200" y="159175"/>
            <a:ext cx="2479832" cy="494232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/>
        </p:nvSpPr>
        <p:spPr>
          <a:xfrm>
            <a:off x="4141900" y="2571750"/>
            <a:ext cx="2457000" cy="3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Cyclomatic Complexity = 4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311700" y="445025"/>
            <a:ext cx="85206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3: </a:t>
            </a:r>
            <a:r>
              <a:rPr lang="en"/>
              <a:t>Does a higher Cyclomatic Complexity always mean “bad code”? Why or why not?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311700" y="445025"/>
            <a:ext cx="85206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4: </a:t>
            </a:r>
            <a:r>
              <a:rPr lang="en"/>
              <a:t>Can you think of a scenario where two functions perform the same task but have different Cyclomatic Complexity scores?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were talking about </a:t>
            </a:r>
            <a:r>
              <a:rPr b="1" lang="en"/>
              <a:t>Code Quality</a:t>
            </a:r>
            <a:endParaRPr b="1"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have covered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Code Refactoring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Code Smell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will talk about …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Technical Debt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Atoms of Confusion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Design principles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Design patterns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/>
          <p:nvPr>
            <p:ph type="title"/>
          </p:nvPr>
        </p:nvSpPr>
        <p:spPr>
          <a:xfrm>
            <a:off x="311700" y="445025"/>
            <a:ext cx="85206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4: </a:t>
            </a:r>
            <a:r>
              <a:rPr lang="en"/>
              <a:t>Can you think of a scenario where two functions perform the same task but have different Cyclomatic Complexity scores?</a:t>
            </a:r>
            <a:endParaRPr/>
          </a:p>
        </p:txBody>
      </p:sp>
      <p:sp>
        <p:nvSpPr>
          <p:cNvPr id="262" name="Google Shape;262;p43"/>
          <p:cNvSpPr txBox="1"/>
          <p:nvPr/>
        </p:nvSpPr>
        <p:spPr>
          <a:xfrm>
            <a:off x="311700" y="2119271"/>
            <a:ext cx="4056600" cy="2878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max_of_three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3" name="Google Shape;263;p43"/>
          <p:cNvSpPr txBox="1"/>
          <p:nvPr/>
        </p:nvSpPr>
        <p:spPr>
          <a:xfrm>
            <a:off x="4775700" y="2119271"/>
            <a:ext cx="4056600" cy="64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max_of_three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max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4" name="Google Shape;264;p43"/>
          <p:cNvSpPr txBox="1"/>
          <p:nvPr/>
        </p:nvSpPr>
        <p:spPr>
          <a:xfrm>
            <a:off x="4775700" y="3547025"/>
            <a:ext cx="30000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functions perform exactly the same task, but: What’s the cyclomatic complexity?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/>
          <p:nvPr>
            <p:ph type="title"/>
          </p:nvPr>
        </p:nvSpPr>
        <p:spPr>
          <a:xfrm>
            <a:off x="311700" y="445025"/>
            <a:ext cx="85206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5</a:t>
            </a:r>
            <a:r>
              <a:rPr lang="en"/>
              <a:t>: If two programs have the same number of decisions but different nesting, which one is mentally harder to trace?</a:t>
            </a:r>
            <a:endParaRPr/>
          </a:p>
        </p:txBody>
      </p:sp>
      <p:sp>
        <p:nvSpPr>
          <p:cNvPr id="270" name="Google Shape;270;p44"/>
          <p:cNvSpPr txBox="1"/>
          <p:nvPr/>
        </p:nvSpPr>
        <p:spPr>
          <a:xfrm>
            <a:off x="311700" y="2119271"/>
            <a:ext cx="4056600" cy="186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condition1: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do_a()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condition2: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do_b()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condition3: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do_c()</a:t>
            </a:r>
            <a:endParaRPr>
              <a:solidFill>
                <a:srgbClr val="569CD6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1" name="Google Shape;271;p44"/>
          <p:cNvSpPr txBox="1"/>
          <p:nvPr/>
        </p:nvSpPr>
        <p:spPr>
          <a:xfrm>
            <a:off x="4775700" y="2119271"/>
            <a:ext cx="4056600" cy="1004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condition1: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condition2: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condition3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do_a()</a:t>
            </a:r>
            <a:endParaRPr>
              <a:solidFill>
                <a:srgbClr val="569CD6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Cognitive Complexity</a:t>
            </a:r>
            <a:endParaRPr/>
          </a:p>
        </p:txBody>
      </p:sp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311700" y="1152475"/>
            <a:ext cx="8520600" cy="10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Cyclomatic Complexity measures </a:t>
            </a:r>
            <a:r>
              <a:rPr i="1" lang="en">
                <a:solidFill>
                  <a:schemeClr val="dk1"/>
                </a:solidFill>
              </a:rPr>
              <a:t>control flow</a:t>
            </a:r>
            <a:r>
              <a:rPr lang="en">
                <a:solidFill>
                  <a:schemeClr val="dk1"/>
                </a:solidFill>
              </a:rPr>
              <a:t>, not </a:t>
            </a:r>
            <a:r>
              <a:rPr i="1" lang="en">
                <a:solidFill>
                  <a:schemeClr val="dk1"/>
                </a:solidFill>
              </a:rPr>
              <a:t>human comprehension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Readability and maintainability depend on how humans process logic.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Cognitive Complexity focuses on the </a:t>
            </a:r>
            <a:r>
              <a:rPr b="1" lang="en">
                <a:solidFill>
                  <a:schemeClr val="dk1"/>
                </a:solidFill>
              </a:rPr>
              <a:t>mental effort</a:t>
            </a:r>
            <a:r>
              <a:rPr lang="en">
                <a:solidFill>
                  <a:schemeClr val="dk1"/>
                </a:solidFill>
              </a:rPr>
              <a:t> required to understand code.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311700" y="2251375"/>
            <a:ext cx="4260300" cy="1736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SonarSource (2016)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Introduced as part of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SonarQube’s code analysis model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Designed to address weaknesses of Cyclomatic Complexity.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4603850" y="2251375"/>
            <a:ext cx="4228500" cy="269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Principles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 only for structures that increase mental load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Ignore structures that do not complicate understanding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 with nesting depth (each nested level increases effort)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penalizing simple, linear, or well-structured flow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Cognitive Complexity: Key Drivers</a:t>
            </a:r>
            <a:endParaRPr/>
          </a:p>
        </p:txBody>
      </p:sp>
      <p:graphicFrame>
        <p:nvGraphicFramePr>
          <p:cNvPr id="285" name="Google Shape;285;p46"/>
          <p:cNvGraphicFramePr/>
          <p:nvPr/>
        </p:nvGraphicFramePr>
        <p:xfrm>
          <a:off x="311700" y="118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{B4A0ABBC-72B7-4580-86AD-F108AFD68311}</a:tableStyleId>
              </a:tblPr>
              <a:tblGrid>
                <a:gridCol w="4232175"/>
                <a:gridCol w="42884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</a:t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</a:t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Conditional statements (if, else if, switch)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each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Loops (for, while, do)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each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Nested control flow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per nesting level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Recursion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Boolean logic (AND/OR chains)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Breaks in structured flow (goto, continue, etc.)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exits (return, break)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Often </a:t>
                      </a:r>
                      <a:r>
                        <a:rPr i="1"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</a:t>
                      </a: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complexity if improve readability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Comparison: Cognitive vs Cyclomatic</a:t>
            </a:r>
            <a:endParaRPr/>
          </a:p>
        </p:txBody>
      </p:sp>
      <p:graphicFrame>
        <p:nvGraphicFramePr>
          <p:cNvPr id="291" name="Google Shape;291;p47"/>
          <p:cNvGraphicFramePr/>
          <p:nvPr/>
        </p:nvGraphicFramePr>
        <p:xfrm>
          <a:off x="299513" y="117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{B4A0ABBC-72B7-4580-86AD-F108AFD68311}</a:tableStyleId>
              </a:tblPr>
              <a:tblGrid>
                <a:gridCol w="1147825"/>
                <a:gridCol w="3370625"/>
                <a:gridCol w="40265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Aspect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Cyclomatic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Cognitive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 flow graph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Human comprehension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Independent execution paths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Mental effort to follow logic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Penalizes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 decision equally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Deep nesting, logical complexity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Goal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completeness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Readability and maintainability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Scale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Integer path count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Weighted score based on structure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97" name="Google Shape;297;p48"/>
          <p:cNvSpPr txBox="1"/>
          <p:nvPr>
            <p:ph idx="1" type="body"/>
          </p:nvPr>
        </p:nvSpPr>
        <p:spPr>
          <a:xfrm>
            <a:off x="311700" y="1152475"/>
            <a:ext cx="4185900" cy="8619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en" sz="11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"Positive"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"Negative"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8" name="Google Shape;298;p48"/>
          <p:cNvSpPr txBox="1"/>
          <p:nvPr/>
        </p:nvSpPr>
        <p:spPr>
          <a:xfrm>
            <a:off x="311700" y="2068650"/>
            <a:ext cx="42603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Cyclomatic Complexity: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Complexity: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decision, easy to read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8"/>
          <p:cNvSpPr txBox="1"/>
          <p:nvPr/>
        </p:nvSpPr>
        <p:spPr>
          <a:xfrm>
            <a:off x="4572000" y="1152475"/>
            <a:ext cx="4260300" cy="122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a: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b: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c: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do_task()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0" name="Google Shape;300;p48"/>
          <p:cNvSpPr txBox="1"/>
          <p:nvPr/>
        </p:nvSpPr>
        <p:spPr>
          <a:xfrm>
            <a:off x="4572000" y="2468025"/>
            <a:ext cx="4260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Cyclomatic Complexity: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Complexity: 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nesting makes comprehension harder; each nested level adds mental load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8"/>
          <p:cNvSpPr txBox="1"/>
          <p:nvPr/>
        </p:nvSpPr>
        <p:spPr>
          <a:xfrm>
            <a:off x="311700" y="3321450"/>
            <a:ext cx="4185900" cy="78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a </a:t>
            </a: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b </a:t>
            </a: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c: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endParaRPr sz="1050">
              <a:solidFill>
                <a:srgbClr val="C586C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do_task()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2" name="Google Shape;302;p48"/>
          <p:cNvSpPr txBox="1"/>
          <p:nvPr/>
        </p:nvSpPr>
        <p:spPr>
          <a:xfrm>
            <a:off x="311700" y="4132200"/>
            <a:ext cx="4185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Cyclomatic Complexity: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Complexity: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Cognitive Complexity: Typical Thresholds</a:t>
            </a:r>
            <a:endParaRPr/>
          </a:p>
        </p:txBody>
      </p:sp>
      <p:graphicFrame>
        <p:nvGraphicFramePr>
          <p:cNvPr id="308" name="Google Shape;308;p49"/>
          <p:cNvGraphicFramePr/>
          <p:nvPr/>
        </p:nvGraphicFramePr>
        <p:xfrm>
          <a:off x="311700" y="119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{B4A0ABBC-72B7-4580-86AD-F108AFD68311}</a:tableStyleId>
              </a:tblPr>
              <a:tblGrid>
                <a:gridCol w="3184675"/>
                <a:gridCol w="53359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Cognitive Complexity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Interpretation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0–5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Simple and clear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6–10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 cognitive effort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11–20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Difficult to understand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 complex and should be refactored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9" name="Google Shape;309;p49"/>
          <p:cNvSpPr txBox="1"/>
          <p:nvPr/>
        </p:nvSpPr>
        <p:spPr>
          <a:xfrm>
            <a:off x="311700" y="3597625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(Values are guidelines, not strict rules.)</a:t>
            </a:r>
            <a:endParaRPr i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to Compute Cognitive Complexity</a:t>
            </a:r>
            <a:endParaRPr/>
          </a:p>
        </p:txBody>
      </p:sp>
      <p:sp>
        <p:nvSpPr>
          <p:cNvPr id="315" name="Google Shape;315;p50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SonarQube / SonarLint (primary implementers)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CodeScene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PMD (Java)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Radon (Python, via extensions)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type="title"/>
          </p:nvPr>
        </p:nvSpPr>
        <p:spPr>
          <a:xfrm>
            <a:off x="311700" y="445025"/>
            <a:ext cx="85206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6: </a:t>
            </a:r>
            <a:r>
              <a:rPr lang="en"/>
              <a:t>Which metric (Cognitive </a:t>
            </a:r>
            <a:r>
              <a:rPr lang="en"/>
              <a:t>Complexity</a:t>
            </a:r>
            <a:r>
              <a:rPr lang="en"/>
              <a:t> or Cyclomatic Complexity) do you feel better reflects real-world code maintainability?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2"/>
          <p:cNvSpPr txBox="1"/>
          <p:nvPr>
            <p:ph type="title"/>
          </p:nvPr>
        </p:nvSpPr>
        <p:spPr>
          <a:xfrm>
            <a:off x="311700" y="445025"/>
            <a:ext cx="85206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6: </a:t>
            </a:r>
            <a:r>
              <a:rPr lang="en"/>
              <a:t>Which metric (Cognitive Complexity or Cyclomatic Complexity) do you feel better reflects real-world code maintainability?</a:t>
            </a:r>
            <a:endParaRPr/>
          </a:p>
        </p:txBody>
      </p:sp>
      <p:sp>
        <p:nvSpPr>
          <p:cNvPr id="326" name="Google Shape;326;p52"/>
          <p:cNvSpPr txBox="1"/>
          <p:nvPr/>
        </p:nvSpPr>
        <p:spPr>
          <a:xfrm>
            <a:off x="311700" y="2226050"/>
            <a:ext cx="85206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metrics are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complementary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not substitutes.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practice: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CC for </a:t>
            </a: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completeness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CoC for </a:t>
            </a: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readability and maintainability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evaluation.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…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0168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Code Quality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Code Refactoring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Code Smell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375" y="36200"/>
            <a:ext cx="3408050" cy="50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/>
          <p:nvPr>
            <p:ph type="title"/>
          </p:nvPr>
        </p:nvSpPr>
        <p:spPr>
          <a:xfrm>
            <a:off x="311700" y="445025"/>
            <a:ext cx="85206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7: </a:t>
            </a:r>
            <a:r>
              <a:rPr lang="en"/>
              <a:t>How would you explain the difference between these two metrics to a junior developer?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 txBox="1"/>
          <p:nvPr>
            <p:ph type="title"/>
          </p:nvPr>
        </p:nvSpPr>
        <p:spPr>
          <a:xfrm>
            <a:off x="311700" y="445025"/>
            <a:ext cx="85206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7: </a:t>
            </a:r>
            <a:r>
              <a:rPr lang="en"/>
              <a:t>How would you explain the difference between these two metrics to a junior developer?</a:t>
            </a:r>
            <a:endParaRPr/>
          </a:p>
        </p:txBody>
      </p:sp>
      <p:graphicFrame>
        <p:nvGraphicFramePr>
          <p:cNvPr id="337" name="Google Shape;337;p54"/>
          <p:cNvGraphicFramePr/>
          <p:nvPr/>
        </p:nvGraphicFramePr>
        <p:xfrm>
          <a:off x="311700" y="175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{B4A0ABBC-72B7-4580-86AD-F108AFD68311}</a:tableStyleId>
              </a:tblPr>
              <a:tblGrid>
                <a:gridCol w="1265000"/>
                <a:gridCol w="3501400"/>
                <a:gridCol w="37542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Metric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It Measures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Analogy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Cyclomatic Complexity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</a:t>
                      </a:r>
                      <a:r>
                        <a:rPr i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possible logical paths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your program can take.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 of it as the number of different routes through a maze.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Cognitive Complexity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</a:t>
                      </a:r>
                      <a:r>
                        <a:rPr i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hard it is for a person to understand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those routes.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 of it as how mentally confusing that maze feels to navigate.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 Magical Number Seven, Plus or Minus Two”</a:t>
            </a:r>
            <a:endParaRPr/>
          </a:p>
        </p:txBody>
      </p:sp>
      <p:sp>
        <p:nvSpPr>
          <p:cNvPr id="343" name="Google Shape;343;p55"/>
          <p:cNvSpPr txBox="1"/>
          <p:nvPr>
            <p:ph idx="1" type="body"/>
          </p:nvPr>
        </p:nvSpPr>
        <p:spPr>
          <a:xfrm>
            <a:off x="311700" y="1152475"/>
            <a:ext cx="8520600" cy="738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George A. Miller (1956)</a:t>
            </a:r>
            <a:r>
              <a:rPr lang="en">
                <a:solidFill>
                  <a:schemeClr val="dk1"/>
                </a:solidFill>
              </a:rPr>
              <a:t> proposed the “Magical Number 7 ± 2” → the human working memory can hold 5–9 chunks of information at once.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44" name="Google Shape;344;p55"/>
          <p:cNvSpPr txBox="1"/>
          <p:nvPr/>
        </p:nvSpPr>
        <p:spPr>
          <a:xfrm>
            <a:off x="311700" y="1915175"/>
            <a:ext cx="85206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limited capacity of short-term memory forms the foundation for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Load Theory (CLT)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[Sweller 1998]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Intrinsic Load: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Complexity inherent to the task or material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through sequencing, simplification, and scaffolding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Extraneous Load: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Caused by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inefficient instructional design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irrelevant information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through clear visuals, concise text, and well-organized materials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Germane Load: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effort used to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schemas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integrate knowledge into long-term memory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Encouraged by problem-solving, practice, and self-explanation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for Software Design</a:t>
            </a:r>
            <a:endParaRPr/>
          </a:p>
        </p:txBody>
      </p:sp>
      <p:sp>
        <p:nvSpPr>
          <p:cNvPr id="350" name="Google Shape;350;p56"/>
          <p:cNvSpPr txBox="1"/>
          <p:nvPr>
            <p:ph idx="1" type="body"/>
          </p:nvPr>
        </p:nvSpPr>
        <p:spPr>
          <a:xfrm>
            <a:off x="311700" y="1152475"/>
            <a:ext cx="8520600" cy="17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</a:rPr>
              <a:t>Reduce intrinsic load:</a:t>
            </a:r>
            <a:r>
              <a:rPr lang="en">
                <a:solidFill>
                  <a:schemeClr val="dk1"/>
                </a:solidFill>
              </a:rPr>
              <a:t> Simplify logic and modularize functions.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</a:rPr>
              <a:t>Minimize extraneous load:</a:t>
            </a:r>
            <a:r>
              <a:rPr lang="en">
                <a:solidFill>
                  <a:schemeClr val="dk1"/>
                </a:solidFill>
              </a:rPr>
              <a:t> Use clear naming and consistent style.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</a:rPr>
              <a:t>Enhance germane load:</a:t>
            </a:r>
            <a:r>
              <a:rPr lang="en">
                <a:solidFill>
                  <a:schemeClr val="dk1"/>
                </a:solidFill>
              </a:rPr>
              <a:t> Encourage schema formation through patterns and code reviews.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Aim for </a:t>
            </a:r>
            <a:r>
              <a:rPr b="1" lang="en">
                <a:solidFill>
                  <a:schemeClr val="dk1"/>
                </a:solidFill>
              </a:rPr>
              <a:t>low cognitive complexity</a:t>
            </a:r>
            <a:r>
              <a:rPr lang="en">
                <a:solidFill>
                  <a:schemeClr val="dk1"/>
                </a:solidFill>
              </a:rPr>
              <a:t> to stay within working memory limits.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51" name="Google Shape;351;p56"/>
          <p:cNvPicPr preferRelativeResize="0"/>
          <p:nvPr/>
        </p:nvPicPr>
        <p:blipFill rotWithShape="1">
          <a:blip r:embed="rId3">
            <a:alphaModFix/>
          </a:blip>
          <a:srcRect b="39430" l="0" r="0" t="35869"/>
          <a:stretch/>
        </p:blipFill>
        <p:spPr>
          <a:xfrm>
            <a:off x="691875" y="3104125"/>
            <a:ext cx="7715251" cy="127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Cognitive Driven Development (CDD)</a:t>
            </a:r>
            <a:endParaRPr/>
          </a:p>
        </p:txBody>
      </p:sp>
      <p:sp>
        <p:nvSpPr>
          <p:cNvPr id="357" name="Google Shape;357;p57"/>
          <p:cNvSpPr txBox="1"/>
          <p:nvPr>
            <p:ph idx="1" type="body"/>
          </p:nvPr>
        </p:nvSpPr>
        <p:spPr>
          <a:xfrm>
            <a:off x="311700" y="1152475"/>
            <a:ext cx="8520600" cy="3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 development paradigm that constrains design and coding decisions according to cognitive complexity limits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</a:rPr>
              <a:t>Core Idea:</a:t>
            </a:r>
            <a:r>
              <a:rPr lang="en">
                <a:solidFill>
                  <a:schemeClr val="dk1"/>
                </a:solidFill>
              </a:rPr>
              <a:t> Developers can handle only a small number of simultaneous code elements (≈ 7 ± 2)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</a:rPr>
              <a:t>Principle:</a:t>
            </a:r>
            <a:r>
              <a:rPr lang="en">
                <a:solidFill>
                  <a:schemeClr val="dk1"/>
                </a:solidFill>
              </a:rPr>
              <a:t> Maintain small, self-contained code units to preserve cognitive efficiency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dk1"/>
                </a:solidFill>
              </a:rPr>
              <a:t>Toward a Definition of Cognitive-Driven Development:</a:t>
            </a:r>
            <a:r>
              <a:rPr lang="en" sz="1400">
                <a:solidFill>
                  <a:schemeClr val="dk1"/>
                </a:solidFill>
              </a:rPr>
              <a:t>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https://ieeexplore.ieee.org/stamp/stamp.jsp?arnumber=9240662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400">
                <a:solidFill>
                  <a:schemeClr val="dk1"/>
                </a:solidFill>
              </a:rPr>
              <a:t>To What Extent Cognitive-Driven Development Improves Code Readability?: </a:t>
            </a:r>
            <a:r>
              <a:rPr i="1" lang="en" sz="1400" u="sng">
                <a:solidFill>
                  <a:schemeClr val="hlink"/>
                </a:solidFill>
                <a:hlinkClick r:id="rId4"/>
              </a:rPr>
              <a:t>https://dl.acm.org/doi/pdf/10.1145/3544902.3546241</a:t>
            </a:r>
            <a:r>
              <a:rPr i="1" lang="en" sz="1400">
                <a:solidFill>
                  <a:schemeClr val="dk1"/>
                </a:solidFill>
              </a:rPr>
              <a:t> </a:t>
            </a:r>
            <a:endParaRPr i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Halstead Metric</a:t>
            </a:r>
            <a:endParaRPr/>
          </a:p>
        </p:txBody>
      </p:sp>
      <p:sp>
        <p:nvSpPr>
          <p:cNvPr id="363" name="Google Shape;363;p58"/>
          <p:cNvSpPr txBox="1"/>
          <p:nvPr>
            <p:ph idx="1" type="body"/>
          </p:nvPr>
        </p:nvSpPr>
        <p:spPr>
          <a:xfrm>
            <a:off x="311700" y="1152475"/>
            <a:ext cx="8520600" cy="780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Developed by Maurice Halstead in 1977, these metrics analyze software based on the number of operators and operands in the source code.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4" name="Google Shape;364;p58"/>
          <p:cNvSpPr txBox="1"/>
          <p:nvPr/>
        </p:nvSpPr>
        <p:spPr>
          <a:xfrm>
            <a:off x="311700" y="1976075"/>
            <a:ext cx="4260300" cy="1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Components: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n₁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Number of unique operators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n₂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Number of unique operands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N₁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Total occurrences of operators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N₂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Total occurrences of operands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8"/>
          <p:cNvSpPr txBox="1"/>
          <p:nvPr/>
        </p:nvSpPr>
        <p:spPr>
          <a:xfrm>
            <a:off x="4572000" y="1976075"/>
            <a:ext cx="45720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Vocabulary (n):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n = n₁ + n₂</a:t>
            </a:r>
            <a:endParaRPr sz="1800">
              <a:solidFill>
                <a:srgbClr val="1880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Length (N):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N = N₁ + N₂</a:t>
            </a:r>
            <a:endParaRPr sz="1800">
              <a:solidFill>
                <a:srgbClr val="1880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 (V):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V = N × log₂(n)</a:t>
            </a:r>
            <a:b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Represents the size of the implementation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Difficulty (D):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D = (n₁ / 2) × (N₂ / n₂)</a:t>
            </a:r>
            <a:b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Estimates the effort to write or understand the code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 (E):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E = D × V</a:t>
            </a:r>
            <a:b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Represents mental effort required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8"/>
          <p:cNvSpPr txBox="1"/>
          <p:nvPr/>
        </p:nvSpPr>
        <p:spPr>
          <a:xfrm>
            <a:off x="311700" y="3836284"/>
            <a:ext cx="4260300" cy="129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Useful for static code analysis &amp; software quality estimation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However,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Halstead metrics are dated, but still relevant in multi-metric analysis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Halstead Metric: Example</a:t>
            </a:r>
            <a:endParaRPr/>
          </a:p>
        </p:txBody>
      </p:sp>
      <p:sp>
        <p:nvSpPr>
          <p:cNvPr id="372" name="Google Shape;372;p59"/>
          <p:cNvSpPr txBox="1"/>
          <p:nvPr>
            <p:ph idx="1" type="body"/>
          </p:nvPr>
        </p:nvSpPr>
        <p:spPr>
          <a:xfrm>
            <a:off x="311700" y="1152475"/>
            <a:ext cx="8520600" cy="10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 =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 = 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 = a + 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3" name="Google Shape;373;p59"/>
          <p:cNvSpPr txBox="1"/>
          <p:nvPr/>
        </p:nvSpPr>
        <p:spPr>
          <a:xfrm>
            <a:off x="2979000" y="1152475"/>
            <a:ext cx="6165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Operators and Operands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Operators (n₁)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b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Operators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2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Operators (N₁)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 (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Operands (n₂)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b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Operands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5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Operands (N₂)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6 (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Metrics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(n)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n₁ + n₂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2 + 5 =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 (N)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N₁ + N₂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 + 6 =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 (V)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N × log₂(n)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9 × log₂(7) ≈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25.3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Difficulty (D)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(n₁ / 2) × (N₂ / n₂)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(2 / 2) × (6 / 5) =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 (E)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D × V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1.2 × 25.3 =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30.36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9"/>
          <p:cNvSpPr txBox="1"/>
          <p:nvPr/>
        </p:nvSpPr>
        <p:spPr>
          <a:xfrm>
            <a:off x="0" y="2381250"/>
            <a:ext cx="3000000" cy="205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effort and volume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very simple, easy-to-read code.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code grows, higher values can signal complexity or maintenance cost.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 of Confusion</a:t>
            </a:r>
            <a:endParaRPr/>
          </a:p>
        </p:txBody>
      </p:sp>
      <p:sp>
        <p:nvSpPr>
          <p:cNvPr id="380" name="Google Shape;380;p60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A bit of a joke here: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1" name="Google Shape;381;p60"/>
          <p:cNvSpPr txBox="1"/>
          <p:nvPr/>
        </p:nvSpPr>
        <p:spPr>
          <a:xfrm>
            <a:off x="311700" y="1806950"/>
            <a:ext cx="8520600" cy="200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student once told me their code was ‘100% bug-free’.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asked to see it, and the first line was: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if not not not True:</a:t>
            </a:r>
            <a:endParaRPr sz="1800">
              <a:solidFill>
                <a:schemeClr val="dk1"/>
              </a:solidFill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Congratulations!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you’ve just discovered a </a:t>
            </a: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Schrödinger’s Condition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the condition is both True and False until you read it three times!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 of Confusion</a:t>
            </a:r>
            <a:endParaRPr/>
          </a:p>
        </p:txBody>
      </p:sp>
      <p:sp>
        <p:nvSpPr>
          <p:cNvPr id="387" name="Google Shape;387;p61"/>
          <p:cNvSpPr txBox="1"/>
          <p:nvPr>
            <p:ph idx="1" type="body"/>
          </p:nvPr>
        </p:nvSpPr>
        <p:spPr>
          <a:xfrm>
            <a:off x="311700" y="1152475"/>
            <a:ext cx="4260300" cy="1485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highlight>
                  <a:srgbClr val="FFFFFF"/>
                </a:highlight>
              </a:rPr>
              <a:t>Atoms of Confusion is a project to discover the fundamental causes of human error in programming.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https://atomsofconfusion.com/</a:t>
            </a:r>
            <a:r>
              <a:rPr lang="en">
                <a:solidFill>
                  <a:srgbClr val="0000FF"/>
                </a:solidFill>
              </a:rPr>
              <a:t> 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388" name="Google Shape;38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2834300"/>
            <a:ext cx="5161901" cy="18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3589" y="329762"/>
            <a:ext cx="3034836" cy="44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Summary … </a:t>
            </a:r>
            <a:endParaRPr/>
          </a:p>
        </p:txBody>
      </p:sp>
      <p:sp>
        <p:nvSpPr>
          <p:cNvPr id="395" name="Google Shape;395;p62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Technical debt</a:t>
            </a:r>
            <a:r>
              <a:rPr lang="en">
                <a:solidFill>
                  <a:schemeClr val="dk1"/>
                </a:solidFill>
              </a:rPr>
              <a:t> is inevitable—manage it deliberately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Complexity </a:t>
            </a:r>
            <a:r>
              <a:rPr lang="en">
                <a:solidFill>
                  <a:schemeClr val="dk1"/>
                </a:solidFill>
              </a:rPr>
              <a:t>must be measured from both the system’s and the human’s point of view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Atoms of Confusion</a:t>
            </a:r>
            <a:r>
              <a:rPr lang="en">
                <a:solidFill>
                  <a:schemeClr val="dk1"/>
                </a:solidFill>
              </a:rPr>
              <a:t> remind us that clarity beats cleverness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fix catalogue (refactor “aroma” away)</a:t>
            </a:r>
            <a:endParaRPr/>
          </a:p>
        </p:txBody>
      </p:sp>
      <p:graphicFrame>
        <p:nvGraphicFramePr>
          <p:cNvPr id="85" name="Google Shape;85;p18"/>
          <p:cNvGraphicFramePr/>
          <p:nvPr/>
        </p:nvGraphicFramePr>
        <p:xfrm>
          <a:off x="1008750" y="12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{B4A0ABBC-72B7-4580-86AD-F108AFD68311}</a:tableStyleId>
              </a:tblPr>
              <a:tblGrid>
                <a:gridCol w="2076525"/>
                <a:gridCol w="395945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Smell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Refactoring Solution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Method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Extract Method (split into helpers)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 Class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Extract Class / Subtype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Duplication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Up Method / Template Method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Parameters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Introduce Parameter Object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Magic Number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Replace with Named Constant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Dead Code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(version control remembers)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Poor Names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Rename Variable / Method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Refactoring Risks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Developer time is valuable: is this the best use of time today?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Despite best intentions, may not be safe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Potential for version control conflicts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784150" y="2784650"/>
            <a:ext cx="3575700" cy="461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mic Relief"/>
                <a:ea typeface="Comic Relief"/>
                <a:cs typeface="Comic Relief"/>
                <a:sym typeface="Comic Relief"/>
              </a:rPr>
              <a:t>It brings us to Technical Debt!</a:t>
            </a:r>
            <a:endParaRPr sz="1800">
              <a:solidFill>
                <a:srgbClr val="FFFFFF"/>
              </a:solidFill>
              <a:latin typeface="Comic Relief"/>
              <a:ea typeface="Comic Relief"/>
              <a:cs typeface="Comic Relief"/>
              <a:sym typeface="Comic Relie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Debt (TD)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  <a:solidFill>
            <a:srgbClr val="660000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FFFFFF"/>
                </a:solidFill>
              </a:rPr>
              <a:t>“You’ve smelled the code... but what happens when we ignore the stink?”</a:t>
            </a:r>
            <a:endParaRPr i="1">
              <a:solidFill>
                <a:srgbClr val="FFFFFF"/>
              </a:solidFill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311700" y="1642300"/>
            <a:ext cx="852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Code smells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 are symptoms, </a:t>
            </a:r>
            <a:r>
              <a:rPr b="1" lang="en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Technical debt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 is the disease they signal (or at least the cost of the disease)!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311700" y="2475150"/>
            <a:ext cx="85206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Technical Debt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 is the Accumulation of Internal Problems in Project Codebase.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334800" y="3015419"/>
            <a:ext cx="8520600" cy="156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Not only Code Smells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Missing tests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Missing documentation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Dependency on old versions of third-party systems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Inefficient and/or non- scalable algorithms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3550350" y="4663900"/>
            <a:ext cx="2089500" cy="461700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mic Relief"/>
                <a:ea typeface="Comic Relief"/>
                <a:cs typeface="Comic Relief"/>
                <a:sym typeface="Comic Relief"/>
              </a:rPr>
              <a:t>Not just code!</a:t>
            </a:r>
            <a:endParaRPr sz="1800">
              <a:solidFill>
                <a:srgbClr val="FFFFFF"/>
              </a:solidFill>
              <a:latin typeface="Comic Relief"/>
              <a:ea typeface="Comic Relief"/>
              <a:cs typeface="Comic Relief"/>
              <a:sym typeface="Comic Relie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INTENTIONAL and UNINTENTIONAL DEBT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1223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INTENTIONAL DEBT - We know this is temporary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calculate_revenue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orders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TODO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Replace with proper database query once schema is finalized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Currently using hardcoded values for MVP demo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order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05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'amount'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order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orders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])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0.85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Hardcoded tax rate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2715825"/>
            <a:ext cx="8520600" cy="1881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UNINTENTIONAL DEBT - We didn't realize this was problematic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process_user_data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user_input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This grew organically and became a maintenance nightmare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user_input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.strip().lower()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[: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... 50 more lines of string manipulation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endParaRPr sz="1050">
              <a:solidFill>
                <a:srgbClr val="569CD6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Technical Debt</a:t>
            </a:r>
            <a:endParaRPr/>
          </a:p>
        </p:txBody>
      </p:sp>
      <p:graphicFrame>
        <p:nvGraphicFramePr>
          <p:cNvPr id="115" name="Google Shape;115;p22"/>
          <p:cNvGraphicFramePr/>
          <p:nvPr/>
        </p:nvGraphicFramePr>
        <p:xfrm>
          <a:off x="69975" y="115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{B4A0ABBC-72B7-4580-86AD-F108AFD68311}</a:tableStyleId>
              </a:tblPr>
              <a:tblGrid>
                <a:gridCol w="1674925"/>
                <a:gridCol w="3430600"/>
                <a:gridCol w="383920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Typical Symptoms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Debt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Violations of coding standards, missing tests, duplicated logic.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“Code smells” that have been ignored.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Design/Architecture Debt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Sub-optimal module boundaries, tight coupling, missing abstractions.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Hard-to-extend services; ripple effects when changing a single class.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Documentation Debt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Out-of-date README, missing API contracts, stale architecture diagrams.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hires rely on guesswork; frequent “what does this do?” questions.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Debt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Insufficient coverage, flaky tests, missing integration or performance tests.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Bugs surface only in production; long debugging cycles.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Infrastructure Debt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Legacy CI pipelines, outdated container images, monolithic build scripts.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build times; frequent environment “works on my machine” issues.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