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c8e17213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c8e17213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Adding a new shape requires modifying this class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c8e17213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c8e17213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Adding a new shape requires modifying this class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c8e17213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c8e17213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c8e17213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c8e17213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c8e17213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c8e17213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c8e17213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8c8e17213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c8e17213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c8e17213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c8e17213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c8e17213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c8e17213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8c8e17213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Adding a new shape requires modifying this class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c8e17213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c8e17213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c8e1721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8c8e1721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c8e17213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c8e17213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c8e17213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c8e17213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8c8e17213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8c8e17213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c8e17213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8c8e17213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c8e17213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8c8e17213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c8e17213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8c8e17213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c8e17213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c8e17213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c8e17213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8c8e17213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c8e17213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8c8e17213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8c8e172130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8c8e17213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c8e17213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c8e17213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c8e172130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8c8e17213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c8e17213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c8e17213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c8e172130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c8e17213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c8e1721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c8e1721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c8e1721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c8e1721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c8e17213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c8e1721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c8e17213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c8e17213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c8e1721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8c8e1721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c8e17213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c8e17213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log.cleancoder.com/uncle-bob/2014/05/08/SingleReponsibilityPrinciple.html" TargetMode="External"/><Relationship Id="rId4" Type="http://schemas.openxmlformats.org/officeDocument/2006/relationships/hyperlink" Target="https://blog.cleancoder.com/uncle-bob/2020/10/18/Solid-Relevance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Lecture 16 - Design principles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Violates OCP. Why?</a:t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457200" y="1200150"/>
            <a:ext cx="8229600" cy="201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Rectangle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width;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AreaCalculator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calculateArea(Rectangle 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r.width * r.height;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it Better</a:t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57200" y="1200150"/>
            <a:ext cx="8229600" cy="357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</a:t>
            </a: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Shape </a:t>
            </a: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calculateArea();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Rectangle </a:t>
            </a: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implements </a:t>
            </a: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Shape </a:t>
            </a: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width;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calculateArea()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width * 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Circle implements Shape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radius;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calculateArea()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Math.PI * radius * radius;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Liskov Substitution Principle (LSP)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457200" y="1200150"/>
            <a:ext cx="8229600" cy="28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"Derived classes must be substitutable for their base classes"</a:t>
            </a:r>
            <a:endParaRPr i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Meaning: "Don't break promises made by parent classes"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Subtypes must be behaviorally compatible with their base types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Ensures consistent behavior in inheritance hierarchies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Prevents unexpected bugs when using polymorphism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 "Square/Rectangle Problem": A mathematical truth that breaks in OOP!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Liskov Substitution Principle (LSP)</a:t>
            </a:r>
            <a:endParaRPr/>
          </a:p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457200" y="1200150"/>
            <a:ext cx="4082100" cy="318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Rectangle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double width;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double 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setWidth(double width)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this.width = width;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setHeight(double height)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this.height = 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double getArea()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width * height;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4572000" y="1076275"/>
            <a:ext cx="4111200" cy="396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Square extends Rectangle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@Override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setWidth(double width)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super.setWidth(width);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super.setHeight(width); // Must keep sides equal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@Override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setHeight(double height)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super.setHeight(height);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super.setWidth(height); // Must keep sides equal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void resizeRectangle(Rectangle rectangle) {</a:t>
            </a:r>
            <a:endParaRPr sz="11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    rectangle.setWidth(10);</a:t>
            </a:r>
            <a:endParaRPr sz="11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    rectangle.setHeight(20);</a:t>
            </a:r>
            <a:endParaRPr sz="11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    assert rectangle.getArea() == 200; // This will fail if rectangle is actually a Square!</a:t>
            </a:r>
            <a:endParaRPr sz="11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Liskov Substitution Principle (LSP)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457200" y="1152475"/>
            <a:ext cx="4067100" cy="2208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Violates LSP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Bird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fly()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Penguin extends Bird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fly()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throw new UnsupportedOperationException("Penguins can't fly");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572000" y="1152475"/>
            <a:ext cx="4111200" cy="2598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Follows LSP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FlyingBird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fly();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SwimmingBird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swim();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Sparrow implements FlyingBird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fly()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Penguin implements SwimmingBird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swim()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Segregation Principle (ISP)</a:t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457200" y="1200150"/>
            <a:ext cx="8229600" cy="28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"Clients should not be forced to depend on methods they do not use"</a:t>
            </a:r>
            <a:endParaRPr i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Meaning: "Don't make people pay for features they don't want"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Keep interfaces focused and minimal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Better to have many small interfaces than one large one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Reduces the impact of changes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 "TV Remote Control Problem": Why are there 60 buttons when you only use 5?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Segregation Principle (ISP)</a:t>
            </a:r>
            <a:endParaRPr/>
          </a:p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457200" y="1066800"/>
            <a:ext cx="3283200" cy="1235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Violates ISP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Worker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work();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eat();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sleep();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776100" y="1066800"/>
            <a:ext cx="5367900" cy="396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Follows ISP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Workable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work();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Eatable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eat();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Sleepable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sleep();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Human implements Workable, Eatable, Sleepable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work()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eat()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sleep()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Robot implements Workable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work()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Inversion Principle (DIP)</a:t>
            </a:r>
            <a:endParaRPr/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457200" y="1200150"/>
            <a:ext cx="8229600" cy="32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"High-level modules should not depend on low-level modules. Both should depend on abstractions."</a:t>
            </a:r>
            <a:endParaRPr i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Meaning: "Plug into interfaces, not implementations"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Depend on abstractions, not concretions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Enables flexibility and testability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Facilitates mock objects in testing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 "Power Outlet Analogy": You plug devices into standardized outlets, not directly into the power plant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Inversion Principle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57200" y="1200150"/>
            <a:ext cx="5090700" cy="29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Violates DIP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LightBulb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turnOn()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turnOff()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Switch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LightBulb bulb;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Switch(LightBulb bulb)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this.bulb = bulb;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operate()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Directly depends on LightBulb implementation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5586000" y="445150"/>
            <a:ext cx="3558000" cy="454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Follows DIP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interface Switchable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turnOn();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turnOff();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LightBulb implements Switchable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turnOn()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turnOff()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Fan implements Switchable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turnOn()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turnOff()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Switch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Switchable device;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Switch(Switchable device)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this.device = device;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operate()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Works with any Switchable device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Dependency Inversion Principle</a:t>
            </a:r>
            <a:endParaRPr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457200" y="1200150"/>
            <a:ext cx="8229600" cy="12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Why is it beneficial to depend on abstractions rather than concrete implementations? Can you discuss a scenario where this approach enhances flexibility and maintainability in your code?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 Principles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1200150"/>
            <a:ext cx="8229600" cy="244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Guidelines that improve software reliability and ease maintenance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Code is read more often than it's written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Well-designed software is easier to: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Understand, Maintain, Extend, Test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Facilitates team collaboration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To minimize code smell and technical debts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DRY Principle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457200" y="1200150"/>
            <a:ext cx="8229600" cy="32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88038"/>
                </a:solidFill>
              </a:rPr>
              <a:t>"Don't Repeat Yourself"</a:t>
            </a:r>
            <a:endParaRPr i="1">
              <a:solidFill>
                <a:srgbClr val="188038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Meaning: "Copy-paste is not a design pattern"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Every piece of knowledge should have a single, unambiguous representation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Eliminates duplication of code and logic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Changes only need to be made in one place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 "Three Strike Rule": Copy once, shame on you. Copy twice...time to refactor!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DRY code = Less bugs, easier changes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457200" y="1076275"/>
            <a:ext cx="4114800" cy="3377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Violates DRY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processUser(User user)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(user.getAge() &lt; 18)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throw new Exception("User must be 18 or older");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Process user...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validateUserAge(User user)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(user.getAge() &lt; 18)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throw new Exception("User must be 18 or older");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Validate age...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4809800" y="1076275"/>
            <a:ext cx="3333000" cy="396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Follows DRY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boolean isUserAdult(User user)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user.getAge() &gt;= 18;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processUser(User user)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(!isUserAdult(user))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throw new Exception("User must be 18 or older");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Process user...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validateUserAge(User user)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(!isUserAdult(user))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throw new Exception("User must be 18 or older");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Validate age...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457200" y="1200150"/>
            <a:ext cx="82296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What's the most copied &amp; pasted code in your codebase?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KISS Principle</a:t>
            </a:r>
            <a:endParaRPr/>
          </a:p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457200" y="1200150"/>
            <a:ext cx="8229600" cy="32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"Keep It Simple, Stupid"</a:t>
            </a:r>
            <a:endParaRPr i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Meaning: "Clever code impresses in code reviews but tortures in maintenance"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Simplicity should be a key goal in design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Avoid unnecessary complexity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Simple solutions are easier to understand and maintain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Often leads to fewer bugs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 "Explain It To A 5-Year-Old" test: If you can't, it's too complex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457200" y="1200150"/>
            <a:ext cx="8229600" cy="181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Violates KISS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boolean isEven(int number)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number % 2 == 0 ? true : number % 2 != 0 ? false : true;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Follows KISS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boolean isEven(int number)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number % 2 == 0;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YAGNI – You Aren't Gonna Need It</a:t>
            </a:r>
            <a:endParaRPr/>
          </a:p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457200" y="1200150"/>
            <a:ext cx="8229600" cy="32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"You Aren't Gonna Need It"</a:t>
            </a:r>
            <a:endParaRPr i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Meaning: "Don't build features for problems you don't have yet"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Concept: </a:t>
            </a:r>
            <a:r>
              <a:rPr lang="en" u="sng">
                <a:solidFill>
                  <a:schemeClr val="dk1"/>
                </a:solidFill>
              </a:rPr>
              <a:t>Implement only what is necessary</a:t>
            </a:r>
            <a:endParaRPr u="sng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Prevents over-engineering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Saves time and resources by focusing on current requirements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 "Crystal Ball Fallacy"</a:t>
            </a:r>
            <a:r>
              <a:rPr lang="en">
                <a:solidFill>
                  <a:schemeClr val="dk1"/>
                </a:solidFill>
              </a:rPr>
              <a:t>: You can't predict the future of your application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Best Practice: Prioritize current needs and avoid speculative features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Every line of code is a liability, not an asset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(Bad Case)</a:t>
            </a:r>
            <a:endParaRPr/>
          </a:p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457200" y="1200150"/>
            <a:ext cx="8229600" cy="396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UserProfile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String name;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String email;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Current requirements only need name and email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"Future-proofing" with fields we don't need yet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Address billingAddress;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Address shippingAddress;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List&lt;PaymentMethod&gt; paymentMethods;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UserPreferences preferences;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AuditLog activityHistory;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PermissionSet permissions;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Map&lt;String, Object&gt; customFields;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Methods for fields we don't need yet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addPaymentMethod(PaymentMethod method)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exportUserDataToJson()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syncWithThirdPartyServices() { /* ... */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Plus 20 more methods for hypothetical future features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YAGNI-Compliant Version</a:t>
            </a:r>
            <a:endParaRPr/>
          </a:p>
        </p:txBody>
      </p:sp>
      <p:sp>
        <p:nvSpPr>
          <p:cNvPr id="220" name="Google Shape;220;p40"/>
          <p:cNvSpPr txBox="1"/>
          <p:nvPr>
            <p:ph idx="1" type="body"/>
          </p:nvPr>
        </p:nvSpPr>
        <p:spPr>
          <a:xfrm>
            <a:off x="457200" y="1200150"/>
            <a:ext cx="8229600" cy="337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UserProfile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String name;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String email;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UserProfile(String name, String email)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this.name = name;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this.email = email;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String getName()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name;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String getEmail()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email;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Demeter: "Don't Talk to Strangers"</a:t>
            </a:r>
            <a:endParaRPr/>
          </a:p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457200" y="1200150"/>
            <a:ext cx="8229600" cy="244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"An object should only talk to its immediate friends, not to strangers"</a:t>
            </a:r>
            <a:endParaRPr i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Meaning: "Stop digging through object hierarchies like they're Facebook profiles"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"Train Wreck" code smell: </a:t>
            </a:r>
            <a:endParaRPr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customer.getWallet().getMoney().getAmount()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"One dot rule" is a good starting point (not perfect, but helpful)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High Demeter violations = Brittle code that breaks when anything changes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32" name="Google Shape;232;p42"/>
          <p:cNvSpPr txBox="1"/>
          <p:nvPr>
            <p:ph idx="1" type="body"/>
          </p:nvPr>
        </p:nvSpPr>
        <p:spPr>
          <a:xfrm>
            <a:off x="457200" y="1152475"/>
            <a:ext cx="4541400" cy="396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Violates Law of Demeter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Customer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Wallet wallet;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...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Wallet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Money money;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...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Cashier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checkout(Customer customer, float amount)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// Reaching through customer to wallet to money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(customer.wallet.money.amount &gt;= amount)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customer.wallet.money.amount -= amount;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5043650" y="1152475"/>
            <a:ext cx="3991500" cy="3766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Follows Law of Demeter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Customer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Wallet wallet;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boolean canAfford(float amount)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wallet.hasSufficientFunds(amount);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pay(float amount)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wallet.deductMoney(amount);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Cashier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void checkout(Customer customer, float amount)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(customer.canAfford(amount))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customer.pay(amount);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 Survival Guide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57200" y="1200150"/>
            <a:ext cx="8229600" cy="244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SOLID </a:t>
            </a:r>
            <a:r>
              <a:rPr lang="en">
                <a:solidFill>
                  <a:schemeClr val="dk1"/>
                </a:solidFill>
              </a:rPr>
              <a:t>Principles: Your Code's Foundation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DRY &amp; KISS</a:t>
            </a:r>
            <a:r>
              <a:rPr lang="en">
                <a:solidFill>
                  <a:schemeClr val="dk1"/>
                </a:solidFill>
              </a:rPr>
              <a:t>: Keeping Sanity in the Chaos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Separation of Concerns</a:t>
            </a:r>
            <a:r>
              <a:rPr lang="en">
                <a:solidFill>
                  <a:schemeClr val="dk1"/>
                </a:solidFill>
              </a:rPr>
              <a:t>: Divide and Conquer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YAGNI</a:t>
            </a:r>
            <a:r>
              <a:rPr lang="en">
                <a:solidFill>
                  <a:schemeClr val="dk1"/>
                </a:solidFill>
              </a:rPr>
              <a:t>: The Art of Not Over-engineering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Law of Demeter</a:t>
            </a:r>
            <a:r>
              <a:rPr lang="en">
                <a:solidFill>
                  <a:schemeClr val="dk1"/>
                </a:solidFill>
              </a:rPr>
              <a:t>: Good Fences Make Good Neighbors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 Patterns: [Will not cover today]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Separation of Concerns: Divide and Conquer</a:t>
            </a:r>
            <a:endParaRPr/>
          </a:p>
        </p:txBody>
      </p:sp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457200" y="1200150"/>
            <a:ext cx="4114800" cy="28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Concept: Divide applications into distinct, manageable sections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"Too Many Cooks" principle: One chef per station makes a better kitchen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Have you ever built LEGO sets? Notice how they come in numbered bags?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0" name="Google Shape;2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00" y="1319638"/>
            <a:ext cx="3746359" cy="28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Separation of Concerns: Divide and Conquer</a:t>
            </a:r>
            <a:endParaRPr/>
          </a:p>
        </p:txBody>
      </p:sp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457200" y="1200150"/>
            <a:ext cx="8229600" cy="161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MVC Pattern</a:t>
            </a:r>
            <a:r>
              <a:rPr lang="en">
                <a:solidFill>
                  <a:schemeClr val="dk1"/>
                </a:solidFill>
              </a:rPr>
              <a:t>: Separating data (Model), presentation (View), and control logic (Controller)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Frontend/Backend</a:t>
            </a:r>
            <a:r>
              <a:rPr lang="en">
                <a:solidFill>
                  <a:schemeClr val="dk1"/>
                </a:solidFill>
              </a:rPr>
              <a:t>: Different teams, different skills, common API contract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Microservices</a:t>
            </a:r>
            <a:r>
              <a:rPr lang="en">
                <a:solidFill>
                  <a:schemeClr val="dk1"/>
                </a:solidFill>
              </a:rPr>
              <a:t>: The ultimate separation of concerns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457200" y="1200150"/>
            <a:ext cx="8229600" cy="244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SOLID: </a:t>
            </a:r>
            <a:r>
              <a:rPr lang="en">
                <a:solidFill>
                  <a:schemeClr val="dk1"/>
                </a:solidFill>
              </a:rPr>
              <a:t>principles are your code's foundation - ignore them at your peril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DRY: </a:t>
            </a:r>
            <a:r>
              <a:rPr lang="en">
                <a:solidFill>
                  <a:schemeClr val="dk1"/>
                </a:solidFill>
              </a:rPr>
              <a:t>prevents duplicated knowledge, </a:t>
            </a:r>
            <a:r>
              <a:rPr b="1" lang="en">
                <a:solidFill>
                  <a:schemeClr val="dk1"/>
                </a:solidFill>
              </a:rPr>
              <a:t>KISS </a:t>
            </a:r>
            <a:r>
              <a:rPr lang="en">
                <a:solidFill>
                  <a:schemeClr val="dk1"/>
                </a:solidFill>
              </a:rPr>
              <a:t>keeps you sane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Separation of Concerns:</a:t>
            </a:r>
            <a:r>
              <a:rPr lang="en">
                <a:solidFill>
                  <a:schemeClr val="dk1"/>
                </a:solidFill>
              </a:rPr>
              <a:t> lets you divide and conquer complex problems: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Separate your logics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Law of Demeter:</a:t>
            </a:r>
            <a:r>
              <a:rPr lang="en">
                <a:solidFill>
                  <a:schemeClr val="dk1"/>
                </a:solidFill>
              </a:rPr>
              <a:t> keeps your code from becoming a tangled web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YAGNI: </a:t>
            </a:r>
            <a:r>
              <a:rPr lang="en">
                <a:solidFill>
                  <a:schemeClr val="dk1"/>
                </a:solidFill>
              </a:rPr>
              <a:t>saves you from building features nobody asked for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Principles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7200" y="1200150"/>
            <a:ext cx="8229600" cy="36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Five principles from "Uncle Bob" Martin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ingle Responsibility: "Do one thing and do it well"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pen/Closed: "Open for extension, closed for modification"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</a:t>
            </a:r>
            <a:r>
              <a:rPr lang="en">
                <a:solidFill>
                  <a:schemeClr val="dk1"/>
                </a:solidFill>
              </a:rPr>
              <a:t>iskov Substitution: "If it looks like a duck and quacks like a duck... it should swim like a duck too"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nterface Segregation: "Clients shouldn't depend on methods they don't use"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</a:t>
            </a:r>
            <a:r>
              <a:rPr lang="en">
                <a:solidFill>
                  <a:schemeClr val="dk1"/>
                </a:solidFill>
              </a:rPr>
              <a:t>ependency Inversion: "Depend on abstractions, not concrete implementations"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https://blog.cleancoder.com/uncle-bob/2014/05/08/SingleReponsibilityPrinciple.html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https://blog.cleancoder.com/uncle-bob/2020/10/18/Solid-Relevance.html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Principles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7200" y="1200150"/>
            <a:ext cx="8229600" cy="32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Five principles from "Uncle Bob" Martin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ingle Responsibility: "Do one thing and do it well"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pen/Closed: "Open for extension, closed for modification"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</a:t>
            </a:r>
            <a:r>
              <a:rPr lang="en">
                <a:solidFill>
                  <a:schemeClr val="dk1"/>
                </a:solidFill>
              </a:rPr>
              <a:t>iskov Substitution: "If it looks like a duck and quacks like a duck... it should swim like a duck too"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nterface Segregation: "Clients shouldn't depend on methods they don't use"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</a:t>
            </a:r>
            <a:r>
              <a:rPr lang="en">
                <a:solidFill>
                  <a:schemeClr val="dk1"/>
                </a:solidFill>
              </a:rPr>
              <a:t>ependency Inversion: "Depend on abstractions, not concrete implementations"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Question: </a:t>
            </a:r>
            <a:r>
              <a:rPr lang="en" u="sng">
                <a:solidFill>
                  <a:srgbClr val="0000FF"/>
                </a:solidFill>
              </a:rPr>
              <a:t>Which SOLID principle is violated most often?</a:t>
            </a:r>
            <a:endParaRPr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Responsibility Principle (SRP)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7200" y="1200150"/>
            <a:ext cx="8229600" cy="32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8761D"/>
                </a:solidFill>
              </a:rPr>
              <a:t>"A class should have only one reason to change"</a:t>
            </a:r>
            <a:endParaRPr i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Meaning: "Don't create a Swiss Army Knife class that does everything"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Each class should have only one job or responsibility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Increases cohesion, reduces coupling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Easier to understand, test, and maintain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"Roommate Test": If your class was your roommate, would they be doing too many chores?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this Class Adhere to the SRR? Why or Why Not?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457200" y="1200150"/>
            <a:ext cx="8229600" cy="396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DataProcessor: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__init__(self, data):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self.data = data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process_data(self):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processed = []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 item in self.data: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processed.append(self._process_item(item))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self.log("Processed data: " + str(processed))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processed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_process_item(self, item):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# Simple data processing: for example, doubling the value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item * 2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log(self, message):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# Logging the processing outcome to a file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with open("processing.log", "a") as log_file: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log_file.write(message + "\n")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4294967295" type="body"/>
          </p:nvPr>
        </p:nvSpPr>
        <p:spPr>
          <a:xfrm>
            <a:off x="457200" y="0"/>
            <a:ext cx="8229600" cy="4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Logger: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log(self, message):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with open("processing.log", "a") as log_file: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log_file.write(message + "\n")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DataProcessor: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__init__(self, data, logger):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self.data = data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self.logger = logger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process_data(self):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processed = []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 item in self.data: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processed.append(self._process_item(item))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self.logger.log("Processed data: " + str(processed))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processed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def _process_item(self, item):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item * 2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Usage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logger = Logger()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processor = DataProcessor([1, 2, 3], logger)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processed_data = processor.process_data()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0" y="206375"/>
            <a:ext cx="8229600" cy="52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Open/Closed Principle (OCP)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0" y="1200150"/>
            <a:ext cx="8229600" cy="28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"Software entities should be open for extension, but closed for modification"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Meaning: "Add new features without breaking existing code"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Extend behavior without modifying existing code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abstractions and polymorphism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Reduces risk when making changes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 "LEGO Principle": Add new blocks without dismantling the existing structure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