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192736050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192736050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92736050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192736050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279bfe40f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279bfe40f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92736050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192736050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192736050a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192736050a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192736050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192736050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192736050a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192736050a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192736050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192736050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192736050a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192736050a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92736050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192736050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192736050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192736050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5ba9c79ac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5ba9c79ac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92736050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92736050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192736050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192736050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192736050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192736050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192736050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192736050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287eb645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287eb645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82d963eec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82d963eec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27678eb5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27678eb5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192736050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192736050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192736050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192736050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192736050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192736050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5ba9c79a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5ba9c79a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5ba9c79ac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5ba9c79ac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192736050a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192736050a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192736050a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192736050a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sp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sp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en.wikipedia.org/wiki/Therac-2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9852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Lecture 1: Introduction</a:t>
            </a:r>
            <a:endParaRPr>
              <a:latin typeface="Calibri"/>
              <a:ea typeface="Calibri"/>
              <a:cs typeface="Calibri"/>
              <a:sym typeface="Calibri"/>
            </a:endParaRPr>
          </a:p>
        </p:txBody>
      </p:sp>
      <p:sp>
        <p:nvSpPr>
          <p:cNvPr id="55" name="Google Shape;55;p13"/>
          <p:cNvSpPr txBox="1"/>
          <p:nvPr>
            <p:ph idx="1" type="subTitle"/>
          </p:nvPr>
        </p:nvSpPr>
        <p:spPr>
          <a:xfrm>
            <a:off x="311700" y="2834125"/>
            <a:ext cx="8520600" cy="6156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Mia Mohammad Imran</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Goals of Software Engineering</a:t>
            </a:r>
            <a:endParaRPr>
              <a:latin typeface="Calibri"/>
              <a:ea typeface="Calibri"/>
              <a:cs typeface="Calibri"/>
              <a:sym typeface="Calibri"/>
            </a:endParaRPr>
          </a:p>
        </p:txBody>
      </p:sp>
      <p:sp>
        <p:nvSpPr>
          <p:cNvPr id="109" name="Google Shape;109;p22"/>
          <p:cNvSpPr txBox="1"/>
          <p:nvPr>
            <p:ph idx="1" type="body"/>
          </p:nvPr>
        </p:nvSpPr>
        <p:spPr>
          <a:xfrm>
            <a:off x="311700" y="1152475"/>
            <a:ext cx="8520600" cy="14160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Build Reliable, Maintainable, Scalable Systems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Solve Real-World Problems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Enable Collaboration Across Teams</a:t>
            </a:r>
            <a:endParaRPr sz="2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Key Concepts - Software Development Life Cycle (SDLC)</a:t>
            </a:r>
            <a:endParaRPr>
              <a:latin typeface="Calibri"/>
              <a:ea typeface="Calibri"/>
              <a:cs typeface="Calibri"/>
              <a:sym typeface="Calibri"/>
            </a:endParaRPr>
          </a:p>
        </p:txBody>
      </p:sp>
      <p:sp>
        <p:nvSpPr>
          <p:cNvPr id="115" name="Google Shape;115;p23"/>
          <p:cNvSpPr txBox="1"/>
          <p:nvPr>
            <p:ph idx="1" type="body"/>
          </p:nvPr>
        </p:nvSpPr>
        <p:spPr>
          <a:xfrm>
            <a:off x="311700" y="1152475"/>
            <a:ext cx="8520600" cy="9543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1200"/>
              </a:spcAft>
              <a:buNone/>
            </a:pPr>
            <a:r>
              <a:rPr lang="en" sz="2000">
                <a:solidFill>
                  <a:schemeClr val="dk1"/>
                </a:solidFill>
                <a:latin typeface="Calibri"/>
                <a:ea typeface="Calibri"/>
                <a:cs typeface="Calibri"/>
                <a:sym typeface="Calibri"/>
              </a:rPr>
              <a:t>Requirements → Design → Implementation → Testing → Deployment → Maintenance</a:t>
            </a:r>
            <a:endParaRPr sz="2000">
              <a:solidFill>
                <a:schemeClr val="dk1"/>
              </a:solidFill>
              <a:latin typeface="Calibri"/>
              <a:ea typeface="Calibri"/>
              <a:cs typeface="Calibri"/>
              <a:sym typeface="Calibri"/>
            </a:endParaRPr>
          </a:p>
        </p:txBody>
      </p:sp>
      <p:pic>
        <p:nvPicPr>
          <p:cNvPr id="116" name="Google Shape;116;p23"/>
          <p:cNvPicPr preferRelativeResize="0"/>
          <p:nvPr/>
        </p:nvPicPr>
        <p:blipFill rotWithShape="1">
          <a:blip r:embed="rId3">
            <a:alphaModFix/>
          </a:blip>
          <a:srcRect b="14274" l="4002" r="4186" t="11881"/>
          <a:stretch/>
        </p:blipFill>
        <p:spPr>
          <a:xfrm>
            <a:off x="1982500" y="2309500"/>
            <a:ext cx="5168475" cy="2247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Key Concepts - Software Development Life Cycle (SDLC)</a:t>
            </a:r>
            <a:endParaRPr>
              <a:latin typeface="Calibri"/>
              <a:ea typeface="Calibri"/>
              <a:cs typeface="Calibri"/>
              <a:sym typeface="Calibri"/>
            </a:endParaRPr>
          </a:p>
        </p:txBody>
      </p:sp>
      <p:sp>
        <p:nvSpPr>
          <p:cNvPr id="122" name="Google Shape;122;p24"/>
          <p:cNvSpPr txBox="1"/>
          <p:nvPr>
            <p:ph idx="1" type="body"/>
          </p:nvPr>
        </p:nvSpPr>
        <p:spPr>
          <a:xfrm>
            <a:off x="311700" y="1152475"/>
            <a:ext cx="8520600" cy="9543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Imagine you’re building a new app. Which SDLC phase would you focus on first? Any guesses?</a:t>
            </a:r>
            <a:endParaRPr sz="2000">
              <a:solidFill>
                <a:schemeClr val="dk1"/>
              </a:solidFill>
              <a:latin typeface="Calibri"/>
              <a:ea typeface="Calibri"/>
              <a:cs typeface="Calibri"/>
              <a:sym typeface="Calibri"/>
            </a:endParaRPr>
          </a:p>
        </p:txBody>
      </p:sp>
      <p:pic>
        <p:nvPicPr>
          <p:cNvPr id="123" name="Google Shape;123;p24"/>
          <p:cNvPicPr preferRelativeResize="0"/>
          <p:nvPr/>
        </p:nvPicPr>
        <p:blipFill rotWithShape="1">
          <a:blip r:embed="rId3">
            <a:alphaModFix/>
          </a:blip>
          <a:srcRect b="14274" l="4002" r="4186" t="11881"/>
          <a:stretch/>
        </p:blipFill>
        <p:spPr>
          <a:xfrm>
            <a:off x="1982500" y="2309500"/>
            <a:ext cx="5168475" cy="224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Key Concepts - Process Models</a:t>
            </a:r>
            <a:endParaRPr>
              <a:latin typeface="Calibri"/>
              <a:ea typeface="Calibri"/>
              <a:cs typeface="Calibri"/>
              <a:sym typeface="Calibri"/>
            </a:endParaRPr>
          </a:p>
        </p:txBody>
      </p:sp>
      <p:sp>
        <p:nvSpPr>
          <p:cNvPr id="129" name="Google Shape;129;p25"/>
          <p:cNvSpPr txBox="1"/>
          <p:nvPr>
            <p:ph idx="1" type="body"/>
          </p:nvPr>
        </p:nvSpPr>
        <p:spPr>
          <a:xfrm>
            <a:off x="311700" y="1152475"/>
            <a:ext cx="8520600" cy="18777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Iterative (as early as late 1950s)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Waterfall (1970s to early 1980s)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Spiral (mid 1980s)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Agile (late 1990s)</a:t>
            </a:r>
            <a:endParaRPr sz="2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Relevance of Software Engineering</a:t>
            </a:r>
            <a:endParaRPr>
              <a:latin typeface="Calibri"/>
              <a:ea typeface="Calibri"/>
              <a:cs typeface="Calibri"/>
              <a:sym typeface="Calibri"/>
            </a:endParaRPr>
          </a:p>
        </p:txBody>
      </p:sp>
      <p:sp>
        <p:nvSpPr>
          <p:cNvPr id="135" name="Google Shape;135;p26"/>
          <p:cNvSpPr txBox="1"/>
          <p:nvPr>
            <p:ph idx="1" type="body"/>
          </p:nvPr>
        </p:nvSpPr>
        <p:spPr>
          <a:xfrm>
            <a:off x="311700" y="1152475"/>
            <a:ext cx="8520600" cy="18318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Software powers critical industries</a:t>
            </a:r>
            <a:endParaRPr sz="20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Healthcare, Finance, Transportation, Education</a:t>
            </a:r>
            <a:endParaRPr sz="18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Aligns with ethical and regulatory standards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Supports innovation and problem-solving in society</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Relevance of Software Engineering (in US)</a:t>
            </a:r>
            <a:endParaRPr>
              <a:latin typeface="Calibri"/>
              <a:ea typeface="Calibri"/>
              <a:cs typeface="Calibri"/>
              <a:sym typeface="Calibri"/>
            </a:endParaRPr>
          </a:p>
        </p:txBody>
      </p:sp>
      <p:sp>
        <p:nvSpPr>
          <p:cNvPr id="141" name="Google Shape;141;p27"/>
          <p:cNvSpPr txBox="1"/>
          <p:nvPr>
            <p:ph idx="1" type="body"/>
          </p:nvPr>
        </p:nvSpPr>
        <p:spPr>
          <a:xfrm>
            <a:off x="311700" y="1152475"/>
            <a:ext cx="8520600" cy="39096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In 2020 software s</a:t>
            </a:r>
            <a:r>
              <a:rPr lang="en" sz="2000">
                <a:solidFill>
                  <a:schemeClr val="dk1"/>
                </a:solidFill>
                <a:latin typeface="Calibri"/>
                <a:ea typeface="Calibri"/>
                <a:cs typeface="Calibri"/>
                <a:sym typeface="Calibri"/>
              </a:rPr>
              <a:t>upported</a:t>
            </a:r>
            <a:endParaRPr sz="20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more than 15.8M jobs in total — an increase of 5.9% since 2018</a:t>
            </a:r>
            <a:endParaRPr sz="18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more than 12.5M non-software jobs — up 5.5% since 2018</a:t>
            </a:r>
            <a:endParaRPr sz="18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Software industry </a:t>
            </a:r>
            <a:endParaRPr sz="20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directly contributed $933B to the US economy in 2020 — a 15.1% increase since 2018</a:t>
            </a:r>
            <a:endParaRPr sz="18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invested more than $103B in R&amp;D in 2018 — more than 27% of all domestic business R&amp;D</a:t>
            </a:r>
            <a:endParaRPr sz="18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3.3M people worked directly in software jobs — up 7.2% over 2018</a:t>
            </a:r>
            <a:endParaRPr sz="2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8"/>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Relevance of Software Engineering</a:t>
            </a:r>
            <a:endParaRPr>
              <a:latin typeface="Calibri"/>
              <a:ea typeface="Calibri"/>
              <a:cs typeface="Calibri"/>
              <a:sym typeface="Calibri"/>
            </a:endParaRPr>
          </a:p>
        </p:txBody>
      </p:sp>
      <p:sp>
        <p:nvSpPr>
          <p:cNvPr id="147" name="Google Shape;147;p28"/>
          <p:cNvSpPr txBox="1"/>
          <p:nvPr>
            <p:ph idx="1" type="body"/>
          </p:nvPr>
        </p:nvSpPr>
        <p:spPr>
          <a:xfrm>
            <a:off x="311700" y="1152475"/>
            <a:ext cx="8520600" cy="846600"/>
          </a:xfrm>
          <a:prstGeom prst="rect">
            <a:avLst/>
          </a:prstGeom>
        </p:spPr>
        <p:txBody>
          <a:bodyPr anchorCtr="0" anchor="t" bIns="91425" lIns="91425" spcFirstLastPara="1" rIns="91425" wrap="square" tIns="91425">
            <a:spAutoFit/>
          </a:bodyPr>
          <a:lstStyle/>
          <a:p>
            <a:pPr indent="0" lvl="0" marL="0" rtl="0" algn="l">
              <a:spcBef>
                <a:spcPts val="0"/>
              </a:spcBef>
              <a:spcAft>
                <a:spcPts val="1000"/>
              </a:spcAft>
              <a:buNone/>
            </a:pPr>
            <a:r>
              <a:rPr i="1" lang="en" sz="2000">
                <a:solidFill>
                  <a:schemeClr val="dk1"/>
                </a:solidFill>
                <a:latin typeface="Calibri"/>
                <a:ea typeface="Calibri"/>
                <a:cs typeface="Calibri"/>
                <a:sym typeface="Calibri"/>
              </a:rPr>
              <a:t>What would happen to the world if all software systems stopped working for a day?</a:t>
            </a:r>
            <a:endParaRPr i="1" sz="20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Software Engineering Framework</a:t>
            </a:r>
            <a:endParaRPr>
              <a:latin typeface="Calibri"/>
              <a:ea typeface="Calibri"/>
              <a:cs typeface="Calibri"/>
              <a:sym typeface="Calibri"/>
            </a:endParaRPr>
          </a:p>
        </p:txBody>
      </p:sp>
      <p:sp>
        <p:nvSpPr>
          <p:cNvPr id="153" name="Google Shape;153;p29"/>
          <p:cNvSpPr txBox="1"/>
          <p:nvPr>
            <p:ph idx="1" type="body"/>
          </p:nvPr>
        </p:nvSpPr>
        <p:spPr>
          <a:xfrm>
            <a:off x="311700" y="1152475"/>
            <a:ext cx="8520600" cy="14571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chemeClr val="dk1"/>
              </a:buClr>
              <a:buSzPts val="2000"/>
              <a:buFont typeface="Calibri"/>
              <a:buChar char="●"/>
            </a:pPr>
            <a:r>
              <a:rPr lang="en" sz="2000" u="sng">
                <a:solidFill>
                  <a:schemeClr val="dk1"/>
                </a:solidFill>
                <a:latin typeface="Calibri"/>
                <a:ea typeface="Calibri"/>
                <a:cs typeface="Calibri"/>
                <a:sym typeface="Calibri"/>
              </a:rPr>
              <a:t>People</a:t>
            </a:r>
            <a:r>
              <a:rPr lang="en" sz="2000">
                <a:solidFill>
                  <a:schemeClr val="dk1"/>
                </a:solidFill>
                <a:latin typeface="Calibri"/>
                <a:ea typeface="Calibri"/>
                <a:cs typeface="Calibri"/>
                <a:sym typeface="Calibri"/>
              </a:rPr>
              <a:t>: Roles and collaboration in development</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u="sng">
                <a:solidFill>
                  <a:schemeClr val="dk1"/>
                </a:solidFill>
                <a:latin typeface="Calibri"/>
                <a:ea typeface="Calibri"/>
                <a:cs typeface="Calibri"/>
                <a:sym typeface="Calibri"/>
              </a:rPr>
              <a:t>Process</a:t>
            </a:r>
            <a:r>
              <a:rPr lang="en" sz="2000">
                <a:solidFill>
                  <a:schemeClr val="dk1"/>
                </a:solidFill>
                <a:latin typeface="Calibri"/>
                <a:ea typeface="Calibri"/>
                <a:cs typeface="Calibri"/>
                <a:sym typeface="Calibri"/>
              </a:rPr>
              <a:t>: Best practices and structured workflows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u="sng">
                <a:solidFill>
                  <a:schemeClr val="dk1"/>
                </a:solidFill>
                <a:latin typeface="Calibri"/>
                <a:ea typeface="Calibri"/>
                <a:cs typeface="Calibri"/>
                <a:sym typeface="Calibri"/>
              </a:rPr>
              <a:t>Technology</a:t>
            </a:r>
            <a:r>
              <a:rPr lang="en" sz="2000">
                <a:solidFill>
                  <a:schemeClr val="dk1"/>
                </a:solidFill>
                <a:latin typeface="Calibri"/>
                <a:ea typeface="Calibri"/>
                <a:cs typeface="Calibri"/>
                <a:sym typeface="Calibri"/>
              </a:rPr>
              <a:t>: Tools, languages, and platforms used</a:t>
            </a:r>
            <a:endParaRPr sz="2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0"/>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Software Engineering Framework</a:t>
            </a:r>
            <a:endParaRPr>
              <a:latin typeface="Calibri"/>
              <a:ea typeface="Calibri"/>
              <a:cs typeface="Calibri"/>
              <a:sym typeface="Calibri"/>
            </a:endParaRPr>
          </a:p>
        </p:txBody>
      </p:sp>
      <p:sp>
        <p:nvSpPr>
          <p:cNvPr id="159" name="Google Shape;159;p30"/>
          <p:cNvSpPr txBox="1"/>
          <p:nvPr>
            <p:ph idx="1" type="body"/>
          </p:nvPr>
        </p:nvSpPr>
        <p:spPr>
          <a:xfrm>
            <a:off x="311700" y="1152475"/>
            <a:ext cx="8520600" cy="18777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chemeClr val="dk1"/>
              </a:buClr>
              <a:buSzPts val="2000"/>
              <a:buFont typeface="Calibri"/>
              <a:buChar char="●"/>
            </a:pPr>
            <a:r>
              <a:rPr lang="en" sz="2000" u="sng">
                <a:solidFill>
                  <a:schemeClr val="dk1"/>
                </a:solidFill>
                <a:latin typeface="Calibri"/>
                <a:ea typeface="Calibri"/>
                <a:cs typeface="Calibri"/>
                <a:sym typeface="Calibri"/>
              </a:rPr>
              <a:t>People</a:t>
            </a:r>
            <a:r>
              <a:rPr lang="en" sz="2000">
                <a:solidFill>
                  <a:schemeClr val="dk1"/>
                </a:solidFill>
                <a:latin typeface="Calibri"/>
                <a:ea typeface="Calibri"/>
                <a:cs typeface="Calibri"/>
                <a:sym typeface="Calibri"/>
              </a:rPr>
              <a:t>: Roles and collaboration in development</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u="sng">
                <a:solidFill>
                  <a:schemeClr val="dk1"/>
                </a:solidFill>
                <a:latin typeface="Calibri"/>
                <a:ea typeface="Calibri"/>
                <a:cs typeface="Calibri"/>
                <a:sym typeface="Calibri"/>
              </a:rPr>
              <a:t>Process</a:t>
            </a:r>
            <a:r>
              <a:rPr lang="en" sz="2000">
                <a:solidFill>
                  <a:schemeClr val="dk1"/>
                </a:solidFill>
                <a:latin typeface="Calibri"/>
                <a:ea typeface="Calibri"/>
                <a:cs typeface="Calibri"/>
                <a:sym typeface="Calibri"/>
              </a:rPr>
              <a:t>: Best practices and structured workflows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u="sng">
                <a:solidFill>
                  <a:schemeClr val="dk1"/>
                </a:solidFill>
                <a:latin typeface="Calibri"/>
                <a:ea typeface="Calibri"/>
                <a:cs typeface="Calibri"/>
                <a:sym typeface="Calibri"/>
              </a:rPr>
              <a:t>Technology</a:t>
            </a:r>
            <a:r>
              <a:rPr lang="en" sz="2000">
                <a:solidFill>
                  <a:schemeClr val="dk1"/>
                </a:solidFill>
                <a:latin typeface="Calibri"/>
                <a:ea typeface="Calibri"/>
                <a:cs typeface="Calibri"/>
                <a:sym typeface="Calibri"/>
              </a:rPr>
              <a:t>: Tools, languages, and platforms used</a:t>
            </a:r>
            <a:endParaRPr sz="20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i="1" lang="en" sz="2000">
                <a:solidFill>
                  <a:schemeClr val="dk1"/>
                </a:solidFill>
                <a:latin typeface="Calibri"/>
                <a:ea typeface="Calibri"/>
                <a:cs typeface="Calibri"/>
                <a:sym typeface="Calibri"/>
              </a:rPr>
              <a:t>Which do you think is the most important component and why?</a:t>
            </a:r>
            <a:endParaRPr i="1" sz="2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About the Course</a:t>
            </a:r>
            <a:endParaRPr>
              <a:latin typeface="Calibri"/>
              <a:ea typeface="Calibri"/>
              <a:cs typeface="Calibri"/>
              <a:sym typeface="Calibri"/>
            </a:endParaRPr>
          </a:p>
        </p:txBody>
      </p:sp>
      <p:sp>
        <p:nvSpPr>
          <p:cNvPr id="165" name="Google Shape;165;p31"/>
          <p:cNvSpPr txBox="1"/>
          <p:nvPr>
            <p:ph idx="1" type="body"/>
          </p:nvPr>
        </p:nvSpPr>
        <p:spPr>
          <a:xfrm>
            <a:off x="311700" y="1152475"/>
            <a:ext cx="8520600" cy="18777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Concept Introduction</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Hands-on Practice</a:t>
            </a:r>
            <a:endParaRPr sz="20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i="1" lang="en" sz="2000">
                <a:solidFill>
                  <a:schemeClr val="dk1"/>
                </a:solidFill>
                <a:latin typeface="Calibri"/>
                <a:ea typeface="Calibri"/>
                <a:cs typeface="Calibri"/>
                <a:sym typeface="Calibri"/>
              </a:rPr>
              <a:t>All relevant course-related accounts and communications will be created and managed exclusively through Canvas</a:t>
            </a:r>
            <a:endParaRPr i="1" sz="2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What is Software Engineering</a:t>
            </a:r>
            <a:endParaRPr>
              <a:latin typeface="Calibri"/>
              <a:ea typeface="Calibri"/>
              <a:cs typeface="Calibri"/>
              <a:sym typeface="Calibri"/>
            </a:endParaRPr>
          </a:p>
        </p:txBody>
      </p:sp>
      <p:sp>
        <p:nvSpPr>
          <p:cNvPr id="61" name="Google Shape;61;p14"/>
          <p:cNvSpPr txBox="1"/>
          <p:nvPr>
            <p:ph idx="1" type="body"/>
          </p:nvPr>
        </p:nvSpPr>
        <p:spPr>
          <a:xfrm>
            <a:off x="311700" y="1152475"/>
            <a:ext cx="8520600" cy="9543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Software != Programming</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What do you think distinguishes a software engineer from a programmer?</a:t>
            </a:r>
            <a:endParaRPr i="1" sz="2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 Beyond the Scope of this Course</a:t>
            </a:r>
            <a:endParaRPr>
              <a:latin typeface="Calibri"/>
              <a:ea typeface="Calibri"/>
              <a:cs typeface="Calibri"/>
              <a:sym typeface="Calibri"/>
            </a:endParaRPr>
          </a:p>
        </p:txBody>
      </p:sp>
      <p:sp>
        <p:nvSpPr>
          <p:cNvPr id="171" name="Google Shape;171;p32"/>
          <p:cNvSpPr txBox="1"/>
          <p:nvPr>
            <p:ph idx="1" type="body"/>
          </p:nvPr>
        </p:nvSpPr>
        <p:spPr>
          <a:xfrm>
            <a:off x="311700" y="1152475"/>
            <a:ext cx="8520600" cy="3801900"/>
          </a:xfrm>
          <a:prstGeom prst="rect">
            <a:avLst/>
          </a:prstGeom>
        </p:spPr>
        <p:txBody>
          <a:bodyPr anchorCtr="0" anchor="t" bIns="91425" lIns="91425" spcFirstLastPara="1" rIns="91425" wrap="square" tIns="91425">
            <a:spAutoFit/>
          </a:bodyPr>
          <a:lstStyle/>
          <a:p>
            <a:pPr indent="-330200" lvl="0" marL="457200" rtl="0" algn="l">
              <a:lnSpc>
                <a:spcPct val="100000"/>
              </a:lnSpc>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DevOps and </a:t>
            </a:r>
            <a:r>
              <a:rPr lang="en" sz="1600">
                <a:solidFill>
                  <a:schemeClr val="dk1"/>
                </a:solidFill>
                <a:latin typeface="Calibri"/>
                <a:ea typeface="Calibri"/>
                <a:cs typeface="Calibri"/>
                <a:sym typeface="Calibri"/>
              </a:rPr>
              <a:t>Enterprise tools: Azure DevOps, AWS CodePipeline, Jenkins pipelines in depth</a:t>
            </a:r>
            <a:endParaRPr sz="1600">
              <a:solidFill>
                <a:schemeClr val="dk1"/>
              </a:solidFill>
              <a:latin typeface="Calibri"/>
              <a:ea typeface="Calibri"/>
              <a:cs typeface="Calibri"/>
              <a:sym typeface="Calibri"/>
            </a:endParaRPr>
          </a:p>
          <a:p>
            <a:pPr indent="-330200" lvl="0" marL="457200" rtl="0" algn="l">
              <a:lnSpc>
                <a:spcPct val="100000"/>
              </a:lnSpc>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Full CI/CD automation and DevOps workflows</a:t>
            </a:r>
            <a:endParaRPr sz="1600">
              <a:solidFill>
                <a:schemeClr val="dk1"/>
              </a:solidFill>
              <a:latin typeface="Calibri"/>
              <a:ea typeface="Calibri"/>
              <a:cs typeface="Calibri"/>
              <a:sym typeface="Calibri"/>
            </a:endParaRPr>
          </a:p>
          <a:p>
            <a:pPr indent="-330200" lvl="0" marL="457200" rtl="0" algn="l">
              <a:lnSpc>
                <a:spcPct val="100000"/>
              </a:lnSpc>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Distributed systems and microservices</a:t>
            </a:r>
            <a:endParaRPr sz="1600">
              <a:solidFill>
                <a:schemeClr val="dk1"/>
              </a:solidFill>
              <a:latin typeface="Calibri"/>
              <a:ea typeface="Calibri"/>
              <a:cs typeface="Calibri"/>
              <a:sym typeface="Calibri"/>
            </a:endParaRPr>
          </a:p>
          <a:p>
            <a:pPr indent="-330200" lvl="0" marL="457200" rtl="0" algn="l">
              <a:lnSpc>
                <a:spcPct val="100000"/>
              </a:lnSpc>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Container orchestration: Docker, Kubernetes</a:t>
            </a:r>
            <a:endParaRPr sz="1600">
              <a:solidFill>
                <a:schemeClr val="dk1"/>
              </a:solidFill>
              <a:latin typeface="Calibri"/>
              <a:ea typeface="Calibri"/>
              <a:cs typeface="Calibri"/>
              <a:sym typeface="Calibri"/>
            </a:endParaRPr>
          </a:p>
          <a:p>
            <a:pPr indent="-330200" lvl="0" marL="457200" rtl="0" algn="l">
              <a:lnSpc>
                <a:spcPct val="100000"/>
              </a:lnSpc>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Web Development</a:t>
            </a:r>
            <a:endParaRPr sz="1600">
              <a:solidFill>
                <a:schemeClr val="dk1"/>
              </a:solidFill>
              <a:latin typeface="Calibri"/>
              <a:ea typeface="Calibri"/>
              <a:cs typeface="Calibri"/>
              <a:sym typeface="Calibri"/>
            </a:endParaRPr>
          </a:p>
          <a:p>
            <a:pPr indent="-330200" lvl="0" marL="457200" rtl="0" algn="l">
              <a:lnSpc>
                <a:spcPct val="100000"/>
              </a:lnSpc>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Software as a Service</a:t>
            </a:r>
            <a:endParaRPr sz="1600">
              <a:solidFill>
                <a:schemeClr val="dk1"/>
              </a:solidFill>
              <a:latin typeface="Calibri"/>
              <a:ea typeface="Calibri"/>
              <a:cs typeface="Calibri"/>
              <a:sym typeface="Calibri"/>
            </a:endParaRPr>
          </a:p>
          <a:p>
            <a:pPr indent="-330200" lvl="0" marL="457200" rtl="0" algn="l">
              <a:lnSpc>
                <a:spcPct val="100000"/>
              </a:lnSpc>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Advanced software testing</a:t>
            </a:r>
            <a:endParaRPr sz="1600">
              <a:solidFill>
                <a:schemeClr val="dk1"/>
              </a:solidFill>
              <a:latin typeface="Calibri"/>
              <a:ea typeface="Calibri"/>
              <a:cs typeface="Calibri"/>
              <a:sym typeface="Calibri"/>
            </a:endParaRPr>
          </a:p>
          <a:p>
            <a:pPr indent="-330200" lvl="0" marL="457200" rtl="0" algn="l">
              <a:lnSpc>
                <a:spcPct val="100000"/>
              </a:lnSpc>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Formal verification and model checking</a:t>
            </a:r>
            <a:endParaRPr sz="1600">
              <a:solidFill>
                <a:schemeClr val="dk1"/>
              </a:solidFill>
              <a:latin typeface="Calibri"/>
              <a:ea typeface="Calibri"/>
              <a:cs typeface="Calibri"/>
              <a:sym typeface="Calibri"/>
            </a:endParaRPr>
          </a:p>
          <a:p>
            <a:pPr indent="-330200" lvl="0" marL="457200" rtl="0" algn="l">
              <a:lnSpc>
                <a:spcPct val="100000"/>
              </a:lnSpc>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Advanced object-oriented and enterprise design patterns</a:t>
            </a:r>
            <a:endParaRPr sz="1600">
              <a:solidFill>
                <a:schemeClr val="dk1"/>
              </a:solidFill>
              <a:latin typeface="Calibri"/>
              <a:ea typeface="Calibri"/>
              <a:cs typeface="Calibri"/>
              <a:sym typeface="Calibri"/>
            </a:endParaRPr>
          </a:p>
          <a:p>
            <a:pPr indent="-330200" lvl="0" marL="457200" rtl="0" algn="l">
              <a:lnSpc>
                <a:spcPct val="100000"/>
              </a:lnSpc>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Domain-driven design (DDD) or event-driven architectures</a:t>
            </a:r>
            <a:endParaRPr sz="16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3"/>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Expected Learning Outcomes</a:t>
            </a:r>
            <a:endParaRPr>
              <a:latin typeface="Calibri"/>
              <a:ea typeface="Calibri"/>
              <a:cs typeface="Calibri"/>
              <a:sym typeface="Calibri"/>
            </a:endParaRPr>
          </a:p>
        </p:txBody>
      </p:sp>
      <p:sp>
        <p:nvSpPr>
          <p:cNvPr id="177" name="Google Shape;177;p33"/>
          <p:cNvSpPr txBox="1"/>
          <p:nvPr>
            <p:ph idx="1" type="body"/>
          </p:nvPr>
        </p:nvSpPr>
        <p:spPr>
          <a:xfrm>
            <a:off x="311700" y="1152475"/>
            <a:ext cx="8520600" cy="18777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Understand the core principles of software engineering, including design, development, testing, and maintenance</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Apply software development lifecycle (SDLC) methodologies to plan, execute, and manage software projects</a:t>
            </a:r>
            <a:endParaRPr i="1" sz="2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Topics</a:t>
            </a:r>
            <a:endParaRPr>
              <a:latin typeface="Calibri"/>
              <a:ea typeface="Calibri"/>
              <a:cs typeface="Calibri"/>
              <a:sym typeface="Calibri"/>
            </a:endParaRPr>
          </a:p>
        </p:txBody>
      </p:sp>
      <p:sp>
        <p:nvSpPr>
          <p:cNvPr id="183" name="Google Shape;183;p34"/>
          <p:cNvSpPr txBox="1"/>
          <p:nvPr>
            <p:ph idx="1" type="body"/>
          </p:nvPr>
        </p:nvSpPr>
        <p:spPr>
          <a:xfrm>
            <a:off x="311700" y="1152475"/>
            <a:ext cx="8520600" cy="32631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Software Development Lifecycle (SDLC)</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Software Requirements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Software Design</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Software Implementation</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Software Testing</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Software Maintenance</a:t>
            </a:r>
            <a:endParaRPr sz="20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i="1" lang="en" sz="2000">
                <a:solidFill>
                  <a:schemeClr val="dk1"/>
                </a:solidFill>
                <a:latin typeface="Calibri"/>
                <a:ea typeface="Calibri"/>
                <a:cs typeface="Calibri"/>
                <a:sym typeface="Calibri"/>
              </a:rPr>
              <a:t>*Subject to change</a:t>
            </a:r>
            <a:endParaRPr i="1" sz="20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5"/>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Assessment</a:t>
            </a:r>
            <a:endParaRPr>
              <a:latin typeface="Calibri"/>
              <a:ea typeface="Calibri"/>
              <a:cs typeface="Calibri"/>
              <a:sym typeface="Calibri"/>
            </a:endParaRPr>
          </a:p>
        </p:txBody>
      </p:sp>
      <p:sp>
        <p:nvSpPr>
          <p:cNvPr id="189" name="Google Shape;189;p35"/>
          <p:cNvSpPr txBox="1"/>
          <p:nvPr>
            <p:ph idx="1" type="body"/>
          </p:nvPr>
        </p:nvSpPr>
        <p:spPr>
          <a:xfrm>
            <a:off x="311700" y="1152475"/>
            <a:ext cx="8520600" cy="40482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Weekly Quizzes (30-35%)</a:t>
            </a:r>
            <a:endParaRPr sz="20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In-class interactive group activity (possibly)</a:t>
            </a:r>
            <a:endParaRPr sz="18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No late submissions will be accepted</a:t>
            </a:r>
            <a:endParaRPr sz="18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Group Assignments (35-40%)</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Group </a:t>
            </a:r>
            <a:r>
              <a:rPr lang="en" sz="2000">
                <a:solidFill>
                  <a:schemeClr val="dk1"/>
                </a:solidFill>
                <a:latin typeface="Calibri"/>
                <a:ea typeface="Calibri"/>
                <a:cs typeface="Calibri"/>
                <a:sym typeface="Calibri"/>
              </a:rPr>
              <a:t>Project </a:t>
            </a:r>
            <a:r>
              <a:rPr lang="en" sz="2000">
                <a:solidFill>
                  <a:schemeClr val="dk1"/>
                </a:solidFill>
                <a:latin typeface="Calibri"/>
                <a:ea typeface="Calibri"/>
                <a:cs typeface="Calibri"/>
                <a:sym typeface="Calibri"/>
              </a:rPr>
              <a:t>(10-15%)</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Mid-term and Final exam (15-20%)</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Attendance (5-10%)</a:t>
            </a:r>
            <a:endParaRPr sz="20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In-class interactive group activity</a:t>
            </a:r>
            <a:endParaRPr sz="18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i="1" lang="en" sz="2000">
                <a:solidFill>
                  <a:schemeClr val="dk1"/>
                </a:solidFill>
                <a:latin typeface="Calibri"/>
                <a:ea typeface="Calibri"/>
                <a:cs typeface="Calibri"/>
                <a:sym typeface="Calibri"/>
              </a:rPr>
              <a:t>*Grading distribution subject to change</a:t>
            </a:r>
            <a:endParaRPr i="1" sz="20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Team Formation</a:t>
            </a:r>
            <a:endParaRPr>
              <a:latin typeface="Calibri"/>
              <a:ea typeface="Calibri"/>
              <a:cs typeface="Calibri"/>
              <a:sym typeface="Calibri"/>
            </a:endParaRPr>
          </a:p>
        </p:txBody>
      </p:sp>
      <p:sp>
        <p:nvSpPr>
          <p:cNvPr id="195" name="Google Shape;195;p36"/>
          <p:cNvSpPr txBox="1"/>
          <p:nvPr>
            <p:ph idx="1" type="body"/>
          </p:nvPr>
        </p:nvSpPr>
        <p:spPr>
          <a:xfrm>
            <a:off x="311700" y="1152475"/>
            <a:ext cx="8520600" cy="30939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Team Formation</a:t>
            </a:r>
            <a:endParaRPr sz="20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Please form the team as soon as possible as your assignments and projects will depends on it</a:t>
            </a:r>
            <a:endParaRPr sz="18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3 person team</a:t>
            </a:r>
            <a:endParaRPr sz="20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u="sng">
                <a:solidFill>
                  <a:schemeClr val="dk1"/>
                </a:solidFill>
                <a:latin typeface="Calibri"/>
                <a:ea typeface="Calibri"/>
                <a:cs typeface="Calibri"/>
                <a:sym typeface="Calibri"/>
              </a:rPr>
              <a:t>If you can’t find a team, contact by end of week 2</a:t>
            </a:r>
            <a:endParaRPr sz="1800" u="sng">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Finalize the team by week 3 please</a:t>
            </a:r>
            <a:endParaRPr sz="2000">
              <a:solidFill>
                <a:schemeClr val="dk1"/>
              </a:solidFill>
              <a:latin typeface="Calibri"/>
              <a:ea typeface="Calibri"/>
              <a:cs typeface="Calibri"/>
              <a:sym typeface="Calibri"/>
            </a:endParaRPr>
          </a:p>
          <a:p>
            <a:pPr indent="-342900" lvl="1" marL="9144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First assignment would be posted by week 3</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7"/>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Text Books</a:t>
            </a:r>
            <a:endParaRPr>
              <a:latin typeface="Calibri"/>
              <a:ea typeface="Calibri"/>
              <a:cs typeface="Calibri"/>
              <a:sym typeface="Calibri"/>
            </a:endParaRPr>
          </a:p>
        </p:txBody>
      </p:sp>
      <p:sp>
        <p:nvSpPr>
          <p:cNvPr id="201" name="Google Shape;201;p37"/>
          <p:cNvSpPr txBox="1"/>
          <p:nvPr>
            <p:ph idx="1" type="body"/>
          </p:nvPr>
        </p:nvSpPr>
        <p:spPr>
          <a:xfrm>
            <a:off x="311700" y="1152475"/>
            <a:ext cx="8520600" cy="28014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Not Necessary! In case interested -</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b="1" i="1" lang="en" sz="2000">
                <a:solidFill>
                  <a:schemeClr val="dk1"/>
                </a:solidFill>
                <a:latin typeface="Calibri"/>
                <a:ea typeface="Calibri"/>
                <a:cs typeface="Calibri"/>
                <a:sym typeface="Calibri"/>
              </a:rPr>
              <a:t>"Essentials of Software Engineering" by Frank Tsui, Orlando Karam, and Barbara Bernal</a:t>
            </a:r>
            <a:endParaRPr b="1" i="1"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Secondary: </a:t>
            </a:r>
            <a:r>
              <a:rPr lang="en" sz="2000">
                <a:solidFill>
                  <a:schemeClr val="dk1"/>
                </a:solidFill>
                <a:latin typeface="Calibri"/>
                <a:ea typeface="Calibri"/>
                <a:cs typeface="Calibri"/>
                <a:sym typeface="Calibri"/>
              </a:rPr>
              <a:t>The Pragmatic Programmer by Andy Hunt and Dave Thomas, 2nd edition</a:t>
            </a:r>
            <a:endParaRPr sz="2000">
              <a:solidFill>
                <a:schemeClr val="dk1"/>
              </a:solidFill>
              <a:latin typeface="Calibri"/>
              <a:ea typeface="Calibri"/>
              <a:cs typeface="Calibri"/>
              <a:sym typeface="Calibri"/>
            </a:endParaRPr>
          </a:p>
          <a:p>
            <a:pPr indent="-355600" lvl="1" marL="9144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Available publicly (google!)</a:t>
            </a:r>
            <a:endParaRPr sz="20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8"/>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Communicate Only: Email Titling [CS 4090]</a:t>
            </a:r>
            <a:endParaRPr>
              <a:latin typeface="Calibri"/>
              <a:ea typeface="Calibri"/>
              <a:cs typeface="Calibri"/>
              <a:sym typeface="Calibri"/>
            </a:endParaRPr>
          </a:p>
        </p:txBody>
      </p:sp>
      <p:sp>
        <p:nvSpPr>
          <p:cNvPr id="207" name="Google Shape;207;p38"/>
          <p:cNvSpPr txBox="1"/>
          <p:nvPr>
            <p:ph idx="1" type="body"/>
          </p:nvPr>
        </p:nvSpPr>
        <p:spPr>
          <a:xfrm>
            <a:off x="311700" y="1152475"/>
            <a:ext cx="8520600" cy="28014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Clear subject lines drive attention and relevance</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Include course code [CS 4090] at the start of the title</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Avoid vague phrases such as 'Important' or 'Question'</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Use consistent formatting across all emails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Example: [CS 4090] Assignment 2 Submission Deadline Clarification</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Emails would be replied by next working day</a:t>
            </a:r>
            <a:endParaRPr sz="20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9"/>
          <p:cNvSpPr txBox="1"/>
          <p:nvPr>
            <p:ph idx="1" type="body"/>
          </p:nvPr>
        </p:nvSpPr>
        <p:spPr>
          <a:xfrm>
            <a:off x="311700" y="161875"/>
            <a:ext cx="5412900" cy="4329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A Physician, a Civil Engineer and a Computer Scientist were arguing about what was the oldest profession in the world. </a:t>
            </a:r>
            <a:endParaRPr sz="15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500">
                <a:solidFill>
                  <a:srgbClr val="1C4587"/>
                </a:solidFill>
                <a:latin typeface="Calibri"/>
                <a:ea typeface="Calibri"/>
                <a:cs typeface="Calibri"/>
                <a:sym typeface="Calibri"/>
              </a:rPr>
              <a:t>The </a:t>
            </a:r>
            <a:r>
              <a:rPr i="1" lang="en" sz="1500">
                <a:solidFill>
                  <a:srgbClr val="1C4587"/>
                </a:solidFill>
                <a:latin typeface="Calibri"/>
                <a:ea typeface="Calibri"/>
                <a:cs typeface="Calibri"/>
                <a:sym typeface="Calibri"/>
              </a:rPr>
              <a:t>Physician</a:t>
            </a:r>
            <a:r>
              <a:rPr lang="en" sz="1500">
                <a:solidFill>
                  <a:srgbClr val="1C4587"/>
                </a:solidFill>
                <a:latin typeface="Calibri"/>
                <a:ea typeface="Calibri"/>
                <a:cs typeface="Calibri"/>
                <a:sym typeface="Calibri"/>
              </a:rPr>
              <a:t> remarked, "Well, in the Bible, it says that God created Eve from a rib taken out of Adam. This clearly requires surgery, and so I can rightly claim that mine is the oldest profession in the world." </a:t>
            </a:r>
            <a:endParaRPr sz="1500">
              <a:solidFill>
                <a:srgbClr val="1C4587"/>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500">
                <a:solidFill>
                  <a:srgbClr val="7F6000"/>
                </a:solidFill>
                <a:latin typeface="Calibri"/>
                <a:ea typeface="Calibri"/>
                <a:cs typeface="Calibri"/>
                <a:sym typeface="Calibri"/>
              </a:rPr>
              <a:t>The </a:t>
            </a:r>
            <a:r>
              <a:rPr i="1" lang="en" sz="1500">
                <a:solidFill>
                  <a:srgbClr val="7F6000"/>
                </a:solidFill>
                <a:latin typeface="Calibri"/>
                <a:ea typeface="Calibri"/>
                <a:cs typeface="Calibri"/>
                <a:sym typeface="Calibri"/>
              </a:rPr>
              <a:t>Civil Engineer</a:t>
            </a:r>
            <a:r>
              <a:rPr lang="en" sz="1500">
                <a:solidFill>
                  <a:srgbClr val="7F6000"/>
                </a:solidFill>
                <a:latin typeface="Calibri"/>
                <a:ea typeface="Calibri"/>
                <a:cs typeface="Calibri"/>
                <a:sym typeface="Calibri"/>
              </a:rPr>
              <a:t> interrupted, and said, " But even earlier in the book of Genesis, it states that God created the order of the heavens and the earth from out of the chaos. This was the first and certainly the most spectacular application of civil engineering. Therefore, fair doctor, you are wrong; mine is the oldest profession in the world.“ </a:t>
            </a:r>
            <a:endParaRPr sz="1500">
              <a:solidFill>
                <a:srgbClr val="7F6000"/>
              </a:solidFill>
              <a:latin typeface="Calibri"/>
              <a:ea typeface="Calibri"/>
              <a:cs typeface="Calibri"/>
              <a:sym typeface="Calibri"/>
            </a:endParaRPr>
          </a:p>
          <a:p>
            <a:pPr indent="0" lvl="0" marL="0" rtl="0" algn="l">
              <a:spcBef>
                <a:spcPts val="1200"/>
              </a:spcBef>
              <a:spcAft>
                <a:spcPts val="1200"/>
              </a:spcAft>
              <a:buNone/>
            </a:pPr>
            <a:r>
              <a:rPr lang="en" sz="1500">
                <a:solidFill>
                  <a:srgbClr val="5B0F00"/>
                </a:solidFill>
                <a:latin typeface="Calibri"/>
                <a:ea typeface="Calibri"/>
                <a:cs typeface="Calibri"/>
                <a:sym typeface="Calibri"/>
              </a:rPr>
              <a:t>The </a:t>
            </a:r>
            <a:r>
              <a:rPr i="1" lang="en" sz="1500">
                <a:solidFill>
                  <a:srgbClr val="5B0F00"/>
                </a:solidFill>
                <a:latin typeface="Calibri"/>
                <a:ea typeface="Calibri"/>
                <a:cs typeface="Calibri"/>
                <a:sym typeface="Calibri"/>
              </a:rPr>
              <a:t>Computer Scientist</a:t>
            </a:r>
            <a:r>
              <a:rPr lang="en" sz="1500">
                <a:solidFill>
                  <a:srgbClr val="5B0F00"/>
                </a:solidFill>
                <a:latin typeface="Calibri"/>
                <a:ea typeface="Calibri"/>
                <a:cs typeface="Calibri"/>
                <a:sym typeface="Calibri"/>
              </a:rPr>
              <a:t> leaned back in the chair, smiled and then said confidently, </a:t>
            </a:r>
            <a:r>
              <a:rPr i="1" lang="en" sz="1500">
                <a:solidFill>
                  <a:srgbClr val="5B0F00"/>
                </a:solidFill>
                <a:latin typeface="Calibri"/>
                <a:ea typeface="Calibri"/>
                <a:cs typeface="Calibri"/>
                <a:sym typeface="Calibri"/>
              </a:rPr>
              <a:t>"Ah, but what do you think created the chaos? " </a:t>
            </a:r>
            <a:endParaRPr i="1" sz="1500">
              <a:solidFill>
                <a:srgbClr val="5B0F00"/>
              </a:solidFill>
              <a:latin typeface="Calibri"/>
              <a:ea typeface="Calibri"/>
              <a:cs typeface="Calibri"/>
              <a:sym typeface="Calibri"/>
            </a:endParaRPr>
          </a:p>
        </p:txBody>
      </p:sp>
      <p:pic>
        <p:nvPicPr>
          <p:cNvPr id="213" name="Google Shape;213;p39"/>
          <p:cNvPicPr preferRelativeResize="0"/>
          <p:nvPr/>
        </p:nvPicPr>
        <p:blipFill>
          <a:blip r:embed="rId3">
            <a:alphaModFix/>
          </a:blip>
          <a:stretch>
            <a:fillRect/>
          </a:stretch>
        </p:blipFill>
        <p:spPr>
          <a:xfrm>
            <a:off x="5724599" y="381000"/>
            <a:ext cx="3267000" cy="326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What is Software Engineering</a:t>
            </a:r>
            <a:endParaRPr>
              <a:latin typeface="Calibri"/>
              <a:ea typeface="Calibri"/>
              <a:cs typeface="Calibri"/>
              <a:sym typeface="Calibri"/>
            </a:endParaRPr>
          </a:p>
        </p:txBody>
      </p:sp>
      <p:sp>
        <p:nvSpPr>
          <p:cNvPr id="67" name="Google Shape;67;p15"/>
          <p:cNvSpPr txBox="1"/>
          <p:nvPr>
            <p:ph idx="1" type="body"/>
          </p:nvPr>
        </p:nvSpPr>
        <p:spPr>
          <a:xfrm>
            <a:off x="311700" y="1152475"/>
            <a:ext cx="8520600" cy="9543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Software + Engineering</a:t>
            </a:r>
            <a:endParaRPr sz="20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(Solution) + (People)</a:t>
            </a:r>
            <a:endParaRPr sz="2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What is Software Engineering</a:t>
            </a:r>
            <a:endParaRPr>
              <a:latin typeface="Calibri"/>
              <a:ea typeface="Calibri"/>
              <a:cs typeface="Calibri"/>
              <a:sym typeface="Calibri"/>
            </a:endParaRPr>
          </a:p>
        </p:txBody>
      </p:sp>
      <p:sp>
        <p:nvSpPr>
          <p:cNvPr id="73" name="Google Shape;73;p16"/>
          <p:cNvSpPr txBox="1"/>
          <p:nvPr>
            <p:ph idx="1" type="body"/>
          </p:nvPr>
        </p:nvSpPr>
        <p:spPr>
          <a:xfrm>
            <a:off x="311700" y="1152475"/>
            <a:ext cx="8520600" cy="9543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Software = Programming + Design + Testing + Deployment + Maintenance + Documentation + Collaboration</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What is a Software Program</a:t>
            </a:r>
            <a:endParaRPr>
              <a:latin typeface="Calibri"/>
              <a:ea typeface="Calibri"/>
              <a:cs typeface="Calibri"/>
              <a:sym typeface="Calibri"/>
            </a:endParaRPr>
          </a:p>
        </p:txBody>
      </p:sp>
      <p:sp>
        <p:nvSpPr>
          <p:cNvPr id="79" name="Google Shape;79;p17"/>
          <p:cNvSpPr txBox="1"/>
          <p:nvPr>
            <p:ph idx="1" type="body"/>
          </p:nvPr>
        </p:nvSpPr>
        <p:spPr>
          <a:xfrm>
            <a:off x="311700" y="1152475"/>
            <a:ext cx="8520600" cy="4926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I</a:t>
            </a:r>
            <a:r>
              <a:rPr lang="en" sz="2000">
                <a:solidFill>
                  <a:schemeClr val="dk1"/>
                </a:solidFill>
                <a:latin typeface="Calibri"/>
                <a:ea typeface="Calibri"/>
                <a:cs typeface="Calibri"/>
                <a:sym typeface="Calibri"/>
              </a:rPr>
              <a:t>nstructions + Data Structures + Documents</a:t>
            </a:r>
            <a:endParaRPr sz="2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Why Software Engineering</a:t>
            </a:r>
            <a:endParaRPr>
              <a:latin typeface="Calibri"/>
              <a:ea typeface="Calibri"/>
              <a:cs typeface="Calibri"/>
              <a:sym typeface="Calibri"/>
            </a:endParaRPr>
          </a:p>
        </p:txBody>
      </p:sp>
      <p:sp>
        <p:nvSpPr>
          <p:cNvPr id="85" name="Google Shape;85;p18"/>
          <p:cNvSpPr txBox="1"/>
          <p:nvPr>
            <p:ph idx="1" type="body"/>
          </p:nvPr>
        </p:nvSpPr>
        <p:spPr>
          <a:xfrm>
            <a:off x="311700" y="1152475"/>
            <a:ext cx="8520600" cy="14160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Have any of you heard of Therac-25?</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When Bugs literally killed </a:t>
            </a:r>
            <a:r>
              <a:rPr i="1" lang="en" sz="2000">
                <a:solidFill>
                  <a:schemeClr val="dk1"/>
                </a:solidFill>
                <a:latin typeface="Calibri"/>
                <a:ea typeface="Calibri"/>
                <a:cs typeface="Calibri"/>
                <a:sym typeface="Calibri"/>
              </a:rPr>
              <a:t>(not process but subject, subject humans)</a:t>
            </a:r>
            <a:endParaRPr i="1" sz="20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 sz="2000" u="sng">
                <a:solidFill>
                  <a:schemeClr val="dk1"/>
                </a:solidFill>
                <a:latin typeface="Calibri"/>
                <a:ea typeface="Calibri"/>
                <a:cs typeface="Calibri"/>
                <a:sym typeface="Calibri"/>
                <a:hlinkClick r:id="rId3">
                  <a:extLst>
                    <a:ext uri="{A12FA001-AC4F-418D-AE19-62706E023703}">
                      <ahyp:hlinkClr val="tx"/>
                    </a:ext>
                  </a:extLst>
                </a:hlinkClick>
              </a:rPr>
              <a:t>https://en.wikipedia.org/wiki/Therac-25</a:t>
            </a:r>
            <a:endParaRPr sz="2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Therac-25: What Happened?</a:t>
            </a:r>
            <a:endParaRPr>
              <a:latin typeface="Calibri"/>
              <a:ea typeface="Calibri"/>
              <a:cs typeface="Calibri"/>
              <a:sym typeface="Calibri"/>
            </a:endParaRPr>
          </a:p>
        </p:txBody>
      </p:sp>
      <p:sp>
        <p:nvSpPr>
          <p:cNvPr id="91" name="Google Shape;91;p19"/>
          <p:cNvSpPr txBox="1"/>
          <p:nvPr>
            <p:ph idx="1" type="body"/>
          </p:nvPr>
        </p:nvSpPr>
        <p:spPr>
          <a:xfrm>
            <a:off x="311700" y="1152475"/>
            <a:ext cx="8520600" cy="39249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What happened?</a:t>
            </a:r>
            <a:endParaRPr sz="2000">
              <a:solidFill>
                <a:schemeClr val="dk1"/>
              </a:solidFill>
              <a:latin typeface="Calibri"/>
              <a:ea typeface="Calibri"/>
              <a:cs typeface="Calibri"/>
              <a:sym typeface="Calibri"/>
            </a:endParaRPr>
          </a:p>
          <a:p>
            <a:pPr indent="-342900" lvl="0" marL="457200" rtl="0" algn="l">
              <a:lnSpc>
                <a:spcPct val="15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A radiation machine malfunctioned due to a software bug</a:t>
            </a:r>
            <a:endParaRPr>
              <a:solidFill>
                <a:schemeClr val="dk1"/>
              </a:solidFill>
              <a:latin typeface="Calibri"/>
              <a:ea typeface="Calibri"/>
              <a:cs typeface="Calibri"/>
              <a:sym typeface="Calibri"/>
            </a:endParaRPr>
          </a:p>
          <a:p>
            <a:pPr indent="-342900" lvl="0" marL="457200" rtl="0" algn="l">
              <a:lnSpc>
                <a:spcPct val="15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Patients received 100x the intended dose – some died</a:t>
            </a:r>
            <a:endParaRPr>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Why?</a:t>
            </a:r>
            <a:endParaRPr sz="2000">
              <a:solidFill>
                <a:schemeClr val="dk1"/>
              </a:solidFill>
              <a:latin typeface="Calibri"/>
              <a:ea typeface="Calibri"/>
              <a:cs typeface="Calibri"/>
              <a:sym typeface="Calibri"/>
            </a:endParaRPr>
          </a:p>
          <a:p>
            <a:pPr indent="-342900" lvl="0" marL="457200" rtl="0" algn="l">
              <a:lnSpc>
                <a:spcPct val="15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No proper testing: No safety checks in the code</a:t>
            </a:r>
            <a:endParaRPr>
              <a:solidFill>
                <a:schemeClr val="dk1"/>
              </a:solidFill>
              <a:latin typeface="Calibri"/>
              <a:ea typeface="Calibri"/>
              <a:cs typeface="Calibri"/>
              <a:sym typeface="Calibri"/>
            </a:endParaRPr>
          </a:p>
          <a:p>
            <a:pPr indent="-342900" lvl="0" marL="457200" rtl="0" algn="l">
              <a:lnSpc>
                <a:spcPct val="15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Engineers relied on software instead of hardware failsafes</a:t>
            </a:r>
            <a:endParaRPr>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 sz="2000">
                <a:solidFill>
                  <a:schemeClr val="dk1"/>
                </a:solidFill>
                <a:latin typeface="Calibri"/>
                <a:ea typeface="Calibri"/>
                <a:cs typeface="Calibri"/>
                <a:sym typeface="Calibri"/>
              </a:rPr>
              <a:t>The Lesson:</a:t>
            </a:r>
            <a:endParaRPr sz="2000">
              <a:solidFill>
                <a:schemeClr val="dk1"/>
              </a:solidFill>
              <a:latin typeface="Calibri"/>
              <a:ea typeface="Calibri"/>
              <a:cs typeface="Calibri"/>
              <a:sym typeface="Calibri"/>
            </a:endParaRPr>
          </a:p>
          <a:p>
            <a:pPr indent="-342900" lvl="0" marL="457200" rtl="0" algn="l">
              <a:lnSpc>
                <a:spcPct val="15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Software isn't just code – it’s responsibility</a:t>
            </a:r>
            <a:endParaRPr>
              <a:solidFill>
                <a:schemeClr val="dk1"/>
              </a:solidFill>
              <a:latin typeface="Calibri"/>
              <a:ea typeface="Calibri"/>
              <a:cs typeface="Calibri"/>
              <a:sym typeface="Calibri"/>
            </a:endParaRPr>
          </a:p>
          <a:p>
            <a:pPr indent="-342900" lvl="0" marL="457200" rtl="0" algn="l">
              <a:lnSpc>
                <a:spcPct val="15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In safety-critical systems, good engineering saves lives</a:t>
            </a:r>
            <a:endParaRPr>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Why Software Engineering</a:t>
            </a:r>
            <a:endParaRPr>
              <a:latin typeface="Calibri"/>
              <a:ea typeface="Calibri"/>
              <a:cs typeface="Calibri"/>
              <a:sym typeface="Calibri"/>
            </a:endParaRPr>
          </a:p>
        </p:txBody>
      </p:sp>
      <p:sp>
        <p:nvSpPr>
          <p:cNvPr id="97" name="Google Shape;97;p20"/>
          <p:cNvSpPr txBox="1"/>
          <p:nvPr>
            <p:ph idx="1" type="body"/>
          </p:nvPr>
        </p:nvSpPr>
        <p:spPr>
          <a:xfrm>
            <a:off x="311700" y="1152475"/>
            <a:ext cx="8520600" cy="9543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Imagine your favorite app crashes daily. What do you expect from the team behind it?</a:t>
            </a:r>
            <a:endParaRPr i="1" sz="2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Why Software Engineering</a:t>
            </a:r>
            <a:endParaRPr>
              <a:latin typeface="Calibri"/>
              <a:ea typeface="Calibri"/>
              <a:cs typeface="Calibri"/>
              <a:sym typeface="Calibri"/>
            </a:endParaRPr>
          </a:p>
        </p:txBody>
      </p:sp>
      <p:sp>
        <p:nvSpPr>
          <p:cNvPr id="103" name="Google Shape;103;p21"/>
          <p:cNvSpPr txBox="1"/>
          <p:nvPr>
            <p:ph idx="1" type="body"/>
          </p:nvPr>
        </p:nvSpPr>
        <p:spPr>
          <a:xfrm>
            <a:off x="311700" y="1152475"/>
            <a:ext cx="8520600" cy="1877700"/>
          </a:xfrm>
          <a:prstGeom prst="rect">
            <a:avLst/>
          </a:prstGeom>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Manage Complexity: Structured development of large systems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Quality Assurance: Meet user requirements reliably</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Efficiency: Save time and reduce costs</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Adaptability: Support software evolution</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