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75A65B49-EDC7-4A46-A43A-002A45A8648D}">
  <a:tblStyle styleId="{75A65B49-EDC7-4A46-A43A-002A45A8648D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11" Type="http://schemas.openxmlformats.org/officeDocument/2006/relationships/slide" Target="slides/slide5.xml"/><Relationship Id="rId22" Type="http://schemas.openxmlformats.org/officeDocument/2006/relationships/slide" Target="slides/slide16.xml"/><Relationship Id="rId10" Type="http://schemas.openxmlformats.org/officeDocument/2006/relationships/slide" Target="slides/slide4.xml"/><Relationship Id="rId21" Type="http://schemas.openxmlformats.org/officeDocument/2006/relationships/slide" Target="slides/slide15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23" Type="http://schemas.openxmlformats.org/officeDocument/2006/relationships/slide" Target="slides/slide1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schemas.openxmlformats.org/officeDocument/2006/relationships/slide" Target="slides/slide13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a0c42fdc02_0_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3a0c42fdc02_0_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a0c42fdc02_0_10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3a0c42fdc02_0_1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3a0c42fdc02_0_10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3a0c42fdc02_0_1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3a0c42fdc02_0_1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3a0c42fdc02_0_1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3a0c42fdc02_0_1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3a0c42fdc02_0_1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3a0c42fdc02_0_1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3a0c42fdc02_0_1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3a0c42fdc02_0_1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3a0c42fdc02_0_1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3a0c42fdc02_0_1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3a0c42fdc02_0_1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32df1fc4fe_0_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332df1fc4fe_0_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a0c42fdc0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a0c42fdc0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a0c42fdc02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a0c42fdc02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a0c42fdc02_0_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a0c42fdc02_0_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32df1fc4fe_0_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32df1fc4fe_0_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3a0c42fdc02_0_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3a0c42fdc02_0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32df1fc4fe_0_10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332df1fc4fe_0_10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32df1fc4fe_0_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332df1fc4fe_0_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Font typeface="Calibri"/>
              <a:buNone/>
              <a:defRPr sz="52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Font typeface="Calibri"/>
              <a:buNone/>
              <a:defRPr sz="5200">
                <a:latin typeface="Calibri"/>
                <a:ea typeface="Calibri"/>
                <a:cs typeface="Calibri"/>
                <a:sym typeface="Calibri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Font typeface="Calibri"/>
              <a:buNone/>
              <a:defRPr sz="5200">
                <a:latin typeface="Calibri"/>
                <a:ea typeface="Calibri"/>
                <a:cs typeface="Calibri"/>
                <a:sym typeface="Calibri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Font typeface="Calibri"/>
              <a:buNone/>
              <a:defRPr sz="5200">
                <a:latin typeface="Calibri"/>
                <a:ea typeface="Calibri"/>
                <a:cs typeface="Calibri"/>
                <a:sym typeface="Calibri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Font typeface="Calibri"/>
              <a:buNone/>
              <a:defRPr sz="5200">
                <a:latin typeface="Calibri"/>
                <a:ea typeface="Calibri"/>
                <a:cs typeface="Calibri"/>
                <a:sym typeface="Calibri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Font typeface="Calibri"/>
              <a:buNone/>
              <a:defRPr sz="5200">
                <a:latin typeface="Calibri"/>
                <a:ea typeface="Calibri"/>
                <a:cs typeface="Calibri"/>
                <a:sym typeface="Calibri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Font typeface="Calibri"/>
              <a:buNone/>
              <a:defRPr sz="5200">
                <a:latin typeface="Calibri"/>
                <a:ea typeface="Calibri"/>
                <a:cs typeface="Calibri"/>
                <a:sym typeface="Calibri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Font typeface="Calibri"/>
              <a:buNone/>
              <a:defRPr sz="5200">
                <a:latin typeface="Calibri"/>
                <a:ea typeface="Calibri"/>
                <a:cs typeface="Calibri"/>
                <a:sym typeface="Calibri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Font typeface="Calibri"/>
              <a:buNone/>
              <a:defRPr sz="5200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457200" y="206375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457200" y="1200150"/>
            <a:ext cx="8229600" cy="339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indent="-342900" lvl="1" marL="9144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indent="-342900" lvl="2" marL="13716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indent="-342900" lvl="3" marL="18288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indent="-342900" lvl="4" marL="22860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indent="-342900" lvl="5" marL="27432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indent="-342900" lvl="6" marL="32004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indent="-342900" lvl="7" marL="36576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indent="-342900" lvl="8" marL="4114800" algn="l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457200" y="4767262"/>
            <a:ext cx="2133600" cy="27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124200" y="4767262"/>
            <a:ext cx="2895600" cy="27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429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○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■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○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■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○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■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Font typeface="Calibri"/>
              <a:buChar char="●"/>
              <a:defRPr sz="1400">
                <a:latin typeface="Calibri"/>
                <a:ea typeface="Calibri"/>
                <a:cs typeface="Calibri"/>
                <a:sym typeface="Calibri"/>
              </a:defRPr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○"/>
              <a:defRPr sz="1200">
                <a:latin typeface="Calibri"/>
                <a:ea typeface="Calibri"/>
                <a:cs typeface="Calibri"/>
                <a:sym typeface="Calibri"/>
              </a:defRPr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■"/>
              <a:defRPr sz="1200">
                <a:latin typeface="Calibri"/>
                <a:ea typeface="Calibri"/>
                <a:cs typeface="Calibri"/>
                <a:sym typeface="Calibri"/>
              </a:defRPr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●"/>
              <a:defRPr sz="1200">
                <a:latin typeface="Calibri"/>
                <a:ea typeface="Calibri"/>
                <a:cs typeface="Calibri"/>
                <a:sym typeface="Calibri"/>
              </a:defRPr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○"/>
              <a:defRPr sz="1200">
                <a:latin typeface="Calibri"/>
                <a:ea typeface="Calibri"/>
                <a:cs typeface="Calibri"/>
                <a:sym typeface="Calibri"/>
              </a:defRPr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■"/>
              <a:defRPr sz="1200">
                <a:latin typeface="Calibri"/>
                <a:ea typeface="Calibri"/>
                <a:cs typeface="Calibri"/>
                <a:sym typeface="Calibri"/>
              </a:defRPr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●"/>
              <a:defRPr sz="1200">
                <a:latin typeface="Calibri"/>
                <a:ea typeface="Calibri"/>
                <a:cs typeface="Calibri"/>
                <a:sym typeface="Calibri"/>
              </a:defRPr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○"/>
              <a:defRPr sz="1200">
                <a:latin typeface="Calibri"/>
                <a:ea typeface="Calibri"/>
                <a:cs typeface="Calibri"/>
                <a:sym typeface="Calibri"/>
              </a:defRPr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■"/>
              <a:defRPr sz="1200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Font typeface="Calibri"/>
              <a:buChar char="●"/>
              <a:defRPr sz="1400">
                <a:latin typeface="Calibri"/>
                <a:ea typeface="Calibri"/>
                <a:cs typeface="Calibri"/>
                <a:sym typeface="Calibri"/>
              </a:defRPr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○"/>
              <a:defRPr sz="1200">
                <a:latin typeface="Calibri"/>
                <a:ea typeface="Calibri"/>
                <a:cs typeface="Calibri"/>
                <a:sym typeface="Calibri"/>
              </a:defRPr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■"/>
              <a:defRPr sz="1200">
                <a:latin typeface="Calibri"/>
                <a:ea typeface="Calibri"/>
                <a:cs typeface="Calibri"/>
                <a:sym typeface="Calibri"/>
              </a:defRPr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●"/>
              <a:defRPr sz="1200">
                <a:latin typeface="Calibri"/>
                <a:ea typeface="Calibri"/>
                <a:cs typeface="Calibri"/>
                <a:sym typeface="Calibri"/>
              </a:defRPr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○"/>
              <a:defRPr sz="1200">
                <a:latin typeface="Calibri"/>
                <a:ea typeface="Calibri"/>
                <a:cs typeface="Calibri"/>
                <a:sym typeface="Calibri"/>
              </a:defRPr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■"/>
              <a:defRPr sz="1200">
                <a:latin typeface="Calibri"/>
                <a:ea typeface="Calibri"/>
                <a:cs typeface="Calibri"/>
                <a:sym typeface="Calibri"/>
              </a:defRPr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●"/>
              <a:defRPr sz="1200">
                <a:latin typeface="Calibri"/>
                <a:ea typeface="Calibri"/>
                <a:cs typeface="Calibri"/>
                <a:sym typeface="Calibri"/>
              </a:defRPr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○"/>
              <a:defRPr sz="1200">
                <a:latin typeface="Calibri"/>
                <a:ea typeface="Calibri"/>
                <a:cs typeface="Calibri"/>
                <a:sym typeface="Calibri"/>
              </a:defRPr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■"/>
              <a:defRPr sz="1200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sp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hyperlink" Target="https://us.ovhcloud.com/learn/what-is-kafka/" TargetMode="External"/><Relationship Id="rId4" Type="http://schemas.openxmlformats.org/officeDocument/2006/relationships/image" Target="../media/image1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Relationship Id="rId3" Type="http://schemas.openxmlformats.org/officeDocument/2006/relationships/hyperlink" Target="https://github.com/imranraad07/cs4090-git-demo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excalidraw.com/#json=OM7SwlBJtTuwf20mjCp14,_NQuLk2qK2wvaag-W69XzQ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>
            <p:ph type="ctrTitle"/>
          </p:nvPr>
        </p:nvSpPr>
        <p:spPr>
          <a:xfrm>
            <a:off x="311708" y="744575"/>
            <a:ext cx="8520600" cy="1785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Lecture 20: CQRS and Event-Driven API Design</a:t>
            </a:r>
            <a:endParaRPr/>
          </a:p>
        </p:txBody>
      </p:sp>
      <p:sp>
        <p:nvSpPr>
          <p:cNvPr id="60" name="Google Shape;60;p14"/>
          <p:cNvSpPr txBox="1"/>
          <p:nvPr>
            <p:ph idx="1" type="subTitle"/>
          </p:nvPr>
        </p:nvSpPr>
        <p:spPr>
          <a:xfrm>
            <a:off x="311700" y="4197400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Mia Mohammad Imran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EDA </a:t>
            </a:r>
            <a:r>
              <a:rPr lang="en"/>
              <a:t>Core Elements</a:t>
            </a:r>
            <a:endParaRPr/>
          </a:p>
        </p:txBody>
      </p:sp>
      <p:graphicFrame>
        <p:nvGraphicFramePr>
          <p:cNvPr id="117" name="Google Shape;117;p23"/>
          <p:cNvGraphicFramePr/>
          <p:nvPr/>
        </p:nvGraphicFramePr>
        <p:xfrm>
          <a:off x="311700" y="11741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{75A65B49-EDC7-4A46-A43A-002A45A8648D}</a:tableStyleId>
              </a:tblPr>
              <a:tblGrid>
                <a:gridCol w="2507175"/>
                <a:gridCol w="6013425"/>
              </a:tblGrid>
              <a:tr h="1905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Component</a:t>
                      </a:r>
                      <a:endParaRPr b="1"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Role</a:t>
                      </a:r>
                      <a:endParaRPr b="1"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Producer</a:t>
                      </a:r>
                      <a:endParaRPr b="1"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Publishes events after state changes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Consumer</a:t>
                      </a:r>
                      <a:endParaRPr b="1"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Listens and acts on events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Event Bus / Broker</a:t>
                      </a:r>
                      <a:endParaRPr b="1"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Routes events between producers and consumers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Integrating CQRS with EDA</a:t>
            </a:r>
            <a:endParaRPr/>
          </a:p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>
            <a:off x="311700" y="1152475"/>
            <a:ext cx="8520600" cy="2692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CQRS and EDA complement each other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●"/>
            </a:pPr>
            <a:r>
              <a:rPr b="1" lang="en"/>
              <a:t>Command Side</a:t>
            </a:r>
            <a:r>
              <a:rPr lang="en"/>
              <a:t> → Publishes domain events to Kafka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●"/>
            </a:pPr>
            <a:r>
              <a:rPr b="1" lang="en"/>
              <a:t>Query Side</a:t>
            </a:r>
            <a:r>
              <a:rPr lang="en"/>
              <a:t> → Subscribes to events and updates its read model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This forms a </a:t>
            </a:r>
            <a:r>
              <a:rPr b="1" lang="en"/>
              <a:t>distributed, eventually-consistent</a:t>
            </a:r>
            <a:r>
              <a:rPr lang="en"/>
              <a:t> system: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AutoNum type="arabicPeriod"/>
            </a:pPr>
            <a:r>
              <a:rPr lang="en"/>
              <a:t>Command executes → stores data → publishes event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8000"/>
              </a:buClr>
              <a:buSzPts val="1800"/>
              <a:buFont typeface="Calibri"/>
              <a:buAutoNum type="arabicPeriod"/>
            </a:pPr>
            <a:r>
              <a:rPr lang="en">
                <a:solidFill>
                  <a:srgbClr val="008000"/>
                </a:solidFill>
              </a:rPr>
              <a:t>Event reaches broker (Kafka)</a:t>
            </a:r>
            <a:endParaRPr>
              <a:solidFill>
                <a:srgbClr val="008000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AutoNum type="arabicPeriod"/>
            </a:pPr>
            <a:r>
              <a:rPr lang="en"/>
              <a:t>Query service consumes → updates its read database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AutoNum type="arabicPeriod"/>
            </a:pPr>
            <a:r>
              <a:rPr lang="en"/>
              <a:t>Clients query the read service for current state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5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Kafka?</a:t>
            </a:r>
            <a:endParaRPr/>
          </a:p>
        </p:txBody>
      </p:sp>
      <p:sp>
        <p:nvSpPr>
          <p:cNvPr id="129" name="Google Shape;129;p25"/>
          <p:cNvSpPr txBox="1"/>
          <p:nvPr>
            <p:ph idx="1" type="body"/>
          </p:nvPr>
        </p:nvSpPr>
        <p:spPr>
          <a:xfrm>
            <a:off x="311700" y="1152475"/>
            <a:ext cx="8520600" cy="46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https://us.ovhcloud.com/learn/what-is-kafka/</a:t>
            </a:r>
            <a:r>
              <a:rPr lang="en"/>
              <a:t> </a:t>
            </a:r>
            <a:endParaRPr/>
          </a:p>
        </p:txBody>
      </p:sp>
      <p:pic>
        <p:nvPicPr>
          <p:cNvPr id="130" name="Google Shape;130;p2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701" y="1731825"/>
            <a:ext cx="4173723" cy="1614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6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Kafka?</a:t>
            </a:r>
            <a:endParaRPr/>
          </a:p>
        </p:txBody>
      </p:sp>
      <p:sp>
        <p:nvSpPr>
          <p:cNvPr id="136" name="Google Shape;136;p26"/>
          <p:cNvSpPr txBox="1"/>
          <p:nvPr>
            <p:ph idx="1" type="body"/>
          </p:nvPr>
        </p:nvSpPr>
        <p:spPr>
          <a:xfrm>
            <a:off x="311700" y="1152475"/>
            <a:ext cx="8520600" cy="3786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 </a:t>
            </a:r>
            <a:r>
              <a:rPr lang="en">
                <a:solidFill>
                  <a:srgbClr val="008000"/>
                </a:solidFill>
              </a:rPr>
              <a:t>distributed system</a:t>
            </a:r>
            <a:r>
              <a:rPr lang="en"/>
              <a:t> for event streaming that lets services </a:t>
            </a:r>
            <a:r>
              <a:rPr lang="en">
                <a:solidFill>
                  <a:srgbClr val="008000"/>
                </a:solidFill>
              </a:rPr>
              <a:t>publish and subscribe</a:t>
            </a:r>
            <a:r>
              <a:rPr lang="en"/>
              <a:t> to real-time data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Key Concepts</a:t>
            </a:r>
            <a:endParaRPr b="1"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Producer:</a:t>
            </a:r>
            <a:r>
              <a:rPr lang="en"/>
              <a:t> Sends messages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Consumer:</a:t>
            </a:r>
            <a:r>
              <a:rPr lang="en"/>
              <a:t> Receives messages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Topic:</a:t>
            </a:r>
            <a:r>
              <a:rPr lang="en"/>
              <a:t> Named stream of events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Partition:</a:t>
            </a:r>
            <a:r>
              <a:rPr lang="en"/>
              <a:t> Subset of a topic for scaling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Broker:</a:t>
            </a:r>
            <a:r>
              <a:rPr lang="en"/>
              <a:t> Kafka server storing data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Use Cases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Asynchronous and decoupled communication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Durable event storage (replayable logs)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High throughput and horizontal scalability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Ideal backbone for CQRS and microservices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7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Conceptual Data Flow</a:t>
            </a:r>
            <a:endParaRPr/>
          </a:p>
        </p:txBody>
      </p:sp>
      <p:sp>
        <p:nvSpPr>
          <p:cNvPr id="142" name="Google Shape;142;p27"/>
          <p:cNvSpPr txBox="1"/>
          <p:nvPr>
            <p:ph idx="1" type="body"/>
          </p:nvPr>
        </p:nvSpPr>
        <p:spPr>
          <a:xfrm>
            <a:off x="311700" y="1152475"/>
            <a:ext cx="8520600" cy="46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Client  →  Command Service  →  Kafka Topic  →  Query Service  →  Client</a:t>
            </a:r>
            <a:endParaRPr/>
          </a:p>
        </p:txBody>
      </p:sp>
      <p:graphicFrame>
        <p:nvGraphicFramePr>
          <p:cNvPr id="143" name="Google Shape;143;p27"/>
          <p:cNvGraphicFramePr/>
          <p:nvPr/>
        </p:nvGraphicFramePr>
        <p:xfrm>
          <a:off x="311700" y="18175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{75A65B49-EDC7-4A46-A43A-002A45A8648D}</a:tableStyleId>
              </a:tblPr>
              <a:tblGrid>
                <a:gridCol w="905175"/>
                <a:gridCol w="7615425"/>
              </a:tblGrid>
              <a:tr h="1000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Step</a:t>
                      </a:r>
                      <a:endParaRPr b="1"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Action</a:t>
                      </a:r>
                      <a:endParaRPr b="1"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Client sends command (Create Order)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Command Service stores data and publishes event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Kafka stores and distributes the event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Query Service consumes event and updates read model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000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Client reads from Query Service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8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Design Comparison</a:t>
            </a:r>
            <a:endParaRPr/>
          </a:p>
        </p:txBody>
      </p:sp>
      <p:graphicFrame>
        <p:nvGraphicFramePr>
          <p:cNvPr id="149" name="Google Shape;149;p28"/>
          <p:cNvGraphicFramePr/>
          <p:nvPr/>
        </p:nvGraphicFramePr>
        <p:xfrm>
          <a:off x="311700" y="11754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{75A65B49-EDC7-4A46-A43A-002A45A8648D}</a:tableStyleId>
              </a:tblPr>
              <a:tblGrid>
                <a:gridCol w="1899500"/>
                <a:gridCol w="2938650"/>
                <a:gridCol w="3682450"/>
              </a:tblGrid>
              <a:tr h="1905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Aspect</a:t>
                      </a:r>
                      <a:endParaRPr b="1"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REST</a:t>
                      </a:r>
                      <a:endParaRPr b="1"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CQRS + EDA</a:t>
                      </a:r>
                      <a:endParaRPr b="1"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00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API Structure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Unified CRUD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Separate command/query endpoints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00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Data Model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Single schema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Dual (read + write)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Communication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Request-response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Asynchronous events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Coupling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Tight (request-response)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Loose (async events)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Consistency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Immediate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Eventual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00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Scalability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Moderate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Independent per service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00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Focus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Direct resource manipulation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State change notification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9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Summary … </a:t>
            </a:r>
            <a:endParaRPr/>
          </a:p>
        </p:txBody>
      </p:sp>
      <p:sp>
        <p:nvSpPr>
          <p:cNvPr id="155" name="Google Shape;155;p29"/>
          <p:cNvSpPr txBox="1"/>
          <p:nvPr>
            <p:ph idx="1" type="body"/>
          </p:nvPr>
        </p:nvSpPr>
        <p:spPr>
          <a:xfrm>
            <a:off x="311700" y="1152475"/>
            <a:ext cx="8520600" cy="14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REST</a:t>
            </a:r>
            <a:r>
              <a:rPr lang="en"/>
              <a:t> established uniform HTTP interfaces but coupled reads and writes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CQRS</a:t>
            </a:r>
            <a:r>
              <a:rPr lang="en"/>
              <a:t> separates command and query paths for scalability and clarity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Event-Driven Architecture</a:t>
            </a:r>
            <a:r>
              <a:rPr lang="en"/>
              <a:t> decouples services through asynchronous messaging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Kafka</a:t>
            </a:r>
            <a:r>
              <a:rPr lang="en"/>
              <a:t> is the central event bus that connects these patterns</a:t>
            </a:r>
            <a:endParaRPr/>
          </a:p>
        </p:txBody>
      </p:sp>
      <p:sp>
        <p:nvSpPr>
          <p:cNvPr id="156" name="Google Shape;156;p29"/>
          <p:cNvSpPr txBox="1"/>
          <p:nvPr/>
        </p:nvSpPr>
        <p:spPr>
          <a:xfrm>
            <a:off x="311700" y="2611750"/>
            <a:ext cx="8832300" cy="237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Presentation Layer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(FastAPI / Controller)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Application Layer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(Handlers: CQRS Logic)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Infrastructure 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(DB, Kafka, Repos etc.) → You do low cohesion db design here in Data Layer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57" name="Google Shape;157;p29"/>
          <p:cNvGraphicFramePr/>
          <p:nvPr/>
        </p:nvGraphicFramePr>
        <p:xfrm>
          <a:off x="937250" y="34728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{75A65B49-EDC7-4A46-A43A-002A45A8648D}</a:tableStyleId>
              </a:tblPr>
              <a:tblGrid>
                <a:gridCol w="1297025"/>
                <a:gridCol w="948700"/>
                <a:gridCol w="1082275"/>
              </a:tblGrid>
              <a:tr h="2000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Command</a:t>
                      </a:r>
                      <a:endParaRPr b="1"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Query</a:t>
                      </a:r>
                      <a:endParaRPr b="1"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Events</a:t>
                      </a:r>
                      <a:endParaRPr b="1"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Handler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Handler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Publisher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30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Let’s Move To Demo … </a:t>
            </a:r>
            <a:endParaRPr/>
          </a:p>
        </p:txBody>
      </p:sp>
      <p:sp>
        <p:nvSpPr>
          <p:cNvPr id="163" name="Google Shape;163;p30"/>
          <p:cNvSpPr txBox="1"/>
          <p:nvPr>
            <p:ph idx="1" type="body"/>
          </p:nvPr>
        </p:nvSpPr>
        <p:spPr>
          <a:xfrm>
            <a:off x="311700" y="1152475"/>
            <a:ext cx="8832300" cy="156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u="sng">
                <a:solidFill>
                  <a:schemeClr val="accent5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https://github.com/imranraad07/cs4090-git-demo</a:t>
            </a:r>
            <a:r>
              <a:rPr lang="en"/>
              <a:t> 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First we run a code without Kafka</a:t>
            </a:r>
            <a:endParaRPr/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Single service (same service doing read/write)</a:t>
            </a:r>
            <a:endParaRPr/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Multiple service (separate service doing read/write)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Then we run same version with Kafka</a:t>
            </a:r>
            <a:endParaRPr/>
          </a:p>
        </p:txBody>
      </p:sp>
      <p:graphicFrame>
        <p:nvGraphicFramePr>
          <p:cNvPr id="164" name="Google Shape;164;p30"/>
          <p:cNvGraphicFramePr/>
          <p:nvPr/>
        </p:nvGraphicFramePr>
        <p:xfrm>
          <a:off x="311700" y="27853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{75A65B49-EDC7-4A46-A43A-002A45A8648D}</a:tableStyleId>
              </a:tblPr>
              <a:tblGrid>
                <a:gridCol w="2864550"/>
                <a:gridCol w="5656050"/>
              </a:tblGrid>
              <a:tr h="2000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Layer</a:t>
                      </a:r>
                      <a:endParaRPr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Concept</a:t>
                      </a:r>
                      <a:endParaRPr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Presentation </a:t>
                      </a:r>
                      <a:r>
                        <a:rPr lang="en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(lecture 20)</a:t>
                      </a:r>
                      <a:endParaRPr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Split endpoints into command/query</a:t>
                      </a:r>
                      <a:endParaRPr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API Gateway (lecture 20)</a:t>
                      </a:r>
                      <a:endParaRPr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Route to command or query microservices</a:t>
                      </a:r>
                      <a:endParaRPr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Application / Service (lecture 19+20)</a:t>
                      </a:r>
                      <a:endParaRPr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Implement CQRS handlers, integrate events</a:t>
                      </a:r>
                      <a:endParaRPr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Data (lecture 19)</a:t>
                      </a:r>
                      <a:endParaRPr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Separate read/write stores, low-cohesion schemas</a:t>
                      </a:r>
                      <a:endParaRPr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Infrastructure</a:t>
                      </a:r>
                      <a:endParaRPr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Set up Kafka, containers, scaling logic, db</a:t>
                      </a:r>
                      <a:endParaRPr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Lecture 19 Recap</a:t>
            </a:r>
            <a:endParaRPr/>
          </a:p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311700" y="1152475"/>
            <a:ext cx="8520600" cy="184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Splitting database responsibilities (low cohesion)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Removing dependencies between unrelated entities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Improving read/write performance by avoiding joins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Lecture 20 builds on that principle: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Separates reads and writes entirely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Applies separation beyond the database: across the entire architecture</a:t>
            </a:r>
            <a:endParaRPr/>
          </a:p>
        </p:txBody>
      </p:sp>
      <p:graphicFrame>
        <p:nvGraphicFramePr>
          <p:cNvPr id="67" name="Google Shape;67;p15"/>
          <p:cNvGraphicFramePr/>
          <p:nvPr/>
        </p:nvGraphicFramePr>
        <p:xfrm>
          <a:off x="311700" y="31816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{75A65B49-EDC7-4A46-A43A-002A45A8648D}</a:tableStyleId>
              </a:tblPr>
              <a:tblGrid>
                <a:gridCol w="4151925"/>
                <a:gridCol w="4368675"/>
              </a:tblGrid>
              <a:tr h="1905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Last Session</a:t>
                      </a:r>
                      <a:endParaRPr b="1"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Today</a:t>
                      </a:r>
                      <a:endParaRPr b="1"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Split entities and reduce joins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Split </a:t>
                      </a:r>
                      <a:r>
                        <a:rPr b="1" lang="en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operations</a:t>
                      </a:r>
                      <a:r>
                        <a:rPr lang="en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into read vs write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Tables represent independent concerns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Services represent independent concerns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Logic in service layer instead of DB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Event bus coordinates between services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Topics</a:t>
            </a:r>
            <a:endParaRPr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8520600" cy="14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CQRS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Event-Driven API design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https://excalidraw.com/#json=OM7SwlBJtTuwf20mjCp14,_NQuLk2qK2wvaag-W69XzQ</a:t>
            </a:r>
            <a:r>
              <a:rPr lang="en"/>
              <a:t>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REST APIs?</a:t>
            </a:r>
            <a:endParaRPr/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11700" y="1152475"/>
            <a:ext cx="8520600" cy="129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GET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POST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PUT/PATCH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DELETE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REST APIs?</a:t>
            </a:r>
            <a:endParaRPr/>
          </a:p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311700" y="1152475"/>
            <a:ext cx="8520600" cy="3786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GET → Retrieve data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POST → Create data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PUT/PATCH → Modify data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DELETE → Remove data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Maps to CRUD (Create, Read, Update, Delete) principle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Statelessness: No session stored on the server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Uniform Interface: Consistent use of URIs and verbs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Layered System: Client unaware of intermediate servers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Cacheability: Responses can be cached for scalability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Limitations:</a:t>
            </a:r>
            <a:endParaRPr b="1"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Tight coupling between request and database schema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u="sng">
                <a:solidFill>
                  <a:srgbClr val="FF0000"/>
                </a:solidFill>
              </a:rPr>
              <a:t>Synchronous communication</a:t>
            </a:r>
            <a:r>
              <a:rPr lang="en"/>
              <a:t> → high latency under load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Hard to scale when read/write volume differs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Command Query Responsibility Segregation (CQRS)</a:t>
            </a:r>
            <a:endParaRPr/>
          </a:p>
        </p:txBody>
      </p:sp>
      <p:sp>
        <p:nvSpPr>
          <p:cNvPr id="91" name="Google Shape;91;p19"/>
          <p:cNvSpPr txBox="1"/>
          <p:nvPr>
            <p:ph idx="1" type="body"/>
          </p:nvPr>
        </p:nvSpPr>
        <p:spPr>
          <a:xfrm>
            <a:off x="311700" y="1132500"/>
            <a:ext cx="3843000" cy="21240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It means writes (commands) and reads (queries) are handled by different models, databases, or even services.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Command → changes state</a:t>
            </a:r>
            <a:endParaRPr b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Query → retrieves state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8000"/>
                </a:solidFill>
              </a:rPr>
              <a:t> “One model writes, one model reads.”</a:t>
            </a:r>
            <a:endParaRPr>
              <a:solidFill>
                <a:srgbClr val="008000"/>
              </a:solidFill>
            </a:endParaRPr>
          </a:p>
        </p:txBody>
      </p:sp>
      <p:sp>
        <p:nvSpPr>
          <p:cNvPr id="92" name="Google Shape;92;p19"/>
          <p:cNvSpPr txBox="1"/>
          <p:nvPr/>
        </p:nvSpPr>
        <p:spPr>
          <a:xfrm>
            <a:off x="4191000" y="1132500"/>
            <a:ext cx="4908300" cy="21240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Key Rules</a:t>
            </a:r>
            <a:endParaRPr b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Commands never return data (only success/failure)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Queries never change state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Each side is optimized for its purpose: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○"/>
            </a:pPr>
            <a:r>
              <a:rPr b="1"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Command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→ consistency and validation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○"/>
            </a:pPr>
            <a:r>
              <a:rPr b="1"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Query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→ speed and scalability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93" name="Google Shape;93;p19"/>
          <p:cNvGraphicFramePr/>
          <p:nvPr/>
        </p:nvGraphicFramePr>
        <p:xfrm>
          <a:off x="311700" y="328544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{75A65B49-EDC7-4A46-A43A-002A45A8648D}</a:tableStyleId>
              </a:tblPr>
              <a:tblGrid>
                <a:gridCol w="1564275"/>
                <a:gridCol w="1257550"/>
                <a:gridCol w="2392450"/>
                <a:gridCol w="3573325"/>
              </a:tblGrid>
              <a:tr h="1905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HTTP Method</a:t>
                      </a:r>
                      <a:endParaRPr b="1"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CQRS Role</a:t>
                      </a:r>
                      <a:endParaRPr b="1"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Example Endpoint</a:t>
                      </a:r>
                      <a:endParaRPr b="1"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Description</a:t>
                      </a:r>
                      <a:endParaRPr b="1"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POST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Command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8803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/users</a:t>
                      </a:r>
                      <a:endParaRPr sz="1200">
                        <a:solidFill>
                          <a:srgbClr val="188038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Create resource (issues a command)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PUT / PATCH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Command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8803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/users/{id}</a:t>
                      </a:r>
                      <a:endParaRPr sz="1200">
                        <a:solidFill>
                          <a:srgbClr val="188038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Update existing resource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DELETE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Command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8803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/users/{id}</a:t>
                      </a:r>
                      <a:endParaRPr sz="1200">
                        <a:solidFill>
                          <a:srgbClr val="188038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Remove resource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GET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Query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8803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/users/{id}</a:t>
                      </a:r>
                      <a:r>
                        <a:rPr lang="en"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or </a:t>
                      </a:r>
                      <a:r>
                        <a:rPr lang="en" sz="1200">
                          <a:solidFill>
                            <a:srgbClr val="18803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/users</a:t>
                      </a:r>
                      <a:endParaRPr sz="1200">
                        <a:solidFill>
                          <a:srgbClr val="188038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Retrieve data from read model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we discussed last time	</a:t>
            </a:r>
            <a:endParaRPr/>
          </a:p>
        </p:txBody>
      </p:sp>
      <p:sp>
        <p:nvSpPr>
          <p:cNvPr id="99" name="Google Shape;99;p20"/>
          <p:cNvSpPr txBox="1"/>
          <p:nvPr>
            <p:ph idx="1" type="body"/>
          </p:nvPr>
        </p:nvSpPr>
        <p:spPr>
          <a:xfrm>
            <a:off x="311700" y="1152475"/>
            <a:ext cx="8520600" cy="323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From Lecture 19:</a:t>
            </a:r>
            <a:endParaRPr/>
          </a:p>
          <a:p>
            <a:pPr indent="0" lvl="0" marL="0" marR="381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FF"/>
                </a:solidFill>
              </a:rPr>
              <a:t>“Avoid JOINs, reduce indexing on write, and cache reads separately.”</a:t>
            </a:r>
            <a:endParaRPr>
              <a:solidFill>
                <a:srgbClr val="0000FF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CQRS formalizes this idea at system level: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Write-optimized store → fewer indexes, batched inserts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Read-optimized store → pre-aggregated, cached, or denormalized data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Event stream (Kafka) connects both sides asynchronously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CC4125"/>
                </a:solidFill>
              </a:rPr>
              <a:t>Drawbacks:</a:t>
            </a:r>
            <a:endParaRPr>
              <a:solidFill>
                <a:srgbClr val="CC4125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Added complexity: two models to maintain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Eventual consistency between read and write sides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Requires messaging infrastructure (e.g., Kafka)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1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CQRS Example Code</a:t>
            </a:r>
            <a:endParaRPr/>
          </a:p>
        </p:txBody>
      </p:sp>
      <p:sp>
        <p:nvSpPr>
          <p:cNvPr id="105" name="Google Shape;105;p21"/>
          <p:cNvSpPr txBox="1"/>
          <p:nvPr>
            <p:ph idx="1" type="body"/>
          </p:nvPr>
        </p:nvSpPr>
        <p:spPr>
          <a:xfrm>
            <a:off x="311700" y="1152475"/>
            <a:ext cx="8520600" cy="297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008000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# Write (Command)</a:t>
            </a:r>
            <a:endParaRPr sz="1600">
              <a:solidFill>
                <a:srgbClr val="008000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795E26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@app.post</a:t>
            </a:r>
            <a:r>
              <a:rPr lang="en" sz="1600">
                <a:solidFill>
                  <a:srgbClr val="3B3B3B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" sz="1600">
                <a:solidFill>
                  <a:srgbClr val="A31515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"/order"</a:t>
            </a:r>
            <a:r>
              <a:rPr lang="en" sz="1600">
                <a:solidFill>
                  <a:srgbClr val="3B3B3B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 sz="1600">
              <a:solidFill>
                <a:srgbClr val="3B3B3B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0000F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def</a:t>
            </a:r>
            <a:r>
              <a:rPr lang="en" sz="1600">
                <a:solidFill>
                  <a:srgbClr val="3B3B3B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600">
                <a:solidFill>
                  <a:srgbClr val="795E26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create_order</a:t>
            </a:r>
            <a:r>
              <a:rPr lang="en" sz="1600">
                <a:solidFill>
                  <a:srgbClr val="3B3B3B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" sz="1600">
                <a:solidFill>
                  <a:srgbClr val="001080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data</a:t>
            </a:r>
            <a:r>
              <a:rPr lang="en" sz="1600">
                <a:solidFill>
                  <a:srgbClr val="3B3B3B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):</a:t>
            </a:r>
            <a:endParaRPr sz="1600">
              <a:solidFill>
                <a:srgbClr val="3B3B3B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3B3B3B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save_to_db(data)</a:t>
            </a:r>
            <a:endParaRPr sz="1600">
              <a:solidFill>
                <a:srgbClr val="3B3B3B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3B3B3B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publish_event(</a:t>
            </a:r>
            <a:r>
              <a:rPr lang="en" sz="1600">
                <a:solidFill>
                  <a:srgbClr val="A31515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"OrderCreated"</a:t>
            </a:r>
            <a:r>
              <a:rPr lang="en" sz="1600">
                <a:solidFill>
                  <a:srgbClr val="3B3B3B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, data)</a:t>
            </a:r>
            <a:endParaRPr sz="1600">
              <a:solidFill>
                <a:srgbClr val="3B3B3B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3B3B3B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008000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# Read (Query)</a:t>
            </a:r>
            <a:endParaRPr sz="1600">
              <a:solidFill>
                <a:srgbClr val="008000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795E26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@app.get</a:t>
            </a:r>
            <a:r>
              <a:rPr lang="en" sz="1600">
                <a:solidFill>
                  <a:srgbClr val="3B3B3B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" sz="1600">
                <a:solidFill>
                  <a:srgbClr val="A31515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"/orders/</a:t>
            </a:r>
            <a:r>
              <a:rPr lang="en" sz="1600">
                <a:solidFill>
                  <a:srgbClr val="0000F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{id}</a:t>
            </a:r>
            <a:r>
              <a:rPr lang="en" sz="1600">
                <a:solidFill>
                  <a:srgbClr val="A31515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"</a:t>
            </a:r>
            <a:r>
              <a:rPr lang="en" sz="1600">
                <a:solidFill>
                  <a:srgbClr val="3B3B3B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 sz="1600">
              <a:solidFill>
                <a:srgbClr val="3B3B3B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0000F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def</a:t>
            </a:r>
            <a:r>
              <a:rPr lang="en" sz="1600">
                <a:solidFill>
                  <a:srgbClr val="3B3B3B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600">
                <a:solidFill>
                  <a:srgbClr val="795E26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get_order</a:t>
            </a:r>
            <a:r>
              <a:rPr lang="en" sz="1600">
                <a:solidFill>
                  <a:srgbClr val="3B3B3B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" sz="1600">
                <a:solidFill>
                  <a:srgbClr val="001080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id</a:t>
            </a:r>
            <a:r>
              <a:rPr lang="en" sz="1600">
                <a:solidFill>
                  <a:srgbClr val="3B3B3B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):</a:t>
            </a:r>
            <a:endParaRPr sz="1600">
              <a:solidFill>
                <a:srgbClr val="3B3B3B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3B3B3B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" sz="1600">
                <a:solidFill>
                  <a:srgbClr val="AF00DB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" sz="1600">
                <a:solidFill>
                  <a:srgbClr val="3B3B3B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read_from_cache(</a:t>
            </a:r>
            <a:r>
              <a:rPr lang="en" sz="1600">
                <a:solidFill>
                  <a:srgbClr val="795E26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id</a:t>
            </a:r>
            <a:r>
              <a:rPr lang="en" sz="1600">
                <a:solidFill>
                  <a:srgbClr val="3B3B3B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 sz="1600"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2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Event-Driven Architecture (EDA)</a:t>
            </a:r>
            <a:endParaRPr/>
          </a:p>
        </p:txBody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311700" y="1152475"/>
            <a:ext cx="8520600" cy="3786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REST APIs are </a:t>
            </a:r>
            <a:r>
              <a:rPr lang="en">
                <a:solidFill>
                  <a:srgbClr val="0000FF"/>
                </a:solidFill>
              </a:rPr>
              <a:t>synchronous</a:t>
            </a:r>
            <a:r>
              <a:rPr lang="en"/>
              <a:t> by default, but real-world systems often need </a:t>
            </a:r>
            <a:r>
              <a:rPr lang="en">
                <a:solidFill>
                  <a:srgbClr val="0000FF"/>
                </a:solidFill>
              </a:rPr>
              <a:t>asynchronous</a:t>
            </a:r>
            <a:r>
              <a:rPr lang="en"/>
              <a:t> workflows (e.g., email notifications, analytics updates)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EDA is based on </a:t>
            </a:r>
            <a:r>
              <a:rPr lang="en">
                <a:solidFill>
                  <a:srgbClr val="008000"/>
                </a:solidFill>
              </a:rPr>
              <a:t>asynchronous</a:t>
            </a:r>
            <a:r>
              <a:rPr lang="en"/>
              <a:t> communication through events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Event-Driven Architecture introduces event brokers to decouple producers and consumers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When a change occurs, a component publishes an event (e.g., ORDER_CREATED), and other components react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08000"/>
                </a:solidFill>
              </a:rPr>
              <a:t>Definition: Services communicate by publishing and consuming events</a:t>
            </a:r>
            <a:endParaRPr b="1"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>
                <a:solidFill>
                  <a:srgbClr val="008000"/>
                </a:solidFill>
              </a:rPr>
              <a:t>OrderService</a:t>
            </a:r>
            <a:r>
              <a:rPr lang="en"/>
              <a:t> → emits </a:t>
            </a:r>
            <a:r>
              <a:rPr lang="en">
                <a:solidFill>
                  <a:srgbClr val="008000"/>
                </a:solidFill>
              </a:rPr>
              <a:t>OrderCreated</a:t>
            </a:r>
            <a:endParaRPr>
              <a:solidFill>
                <a:srgbClr val="008000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>
                <a:solidFill>
                  <a:srgbClr val="008000"/>
                </a:solidFill>
              </a:rPr>
              <a:t>InventoryService</a:t>
            </a:r>
            <a:r>
              <a:rPr lang="en"/>
              <a:t> → reduces stock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>
                <a:solidFill>
                  <a:srgbClr val="008000"/>
                </a:solidFill>
              </a:rPr>
              <a:t>EmailService</a:t>
            </a:r>
            <a:r>
              <a:rPr lang="en"/>
              <a:t> → sends confirmation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>
                <a:solidFill>
                  <a:srgbClr val="008000"/>
                </a:solidFill>
              </a:rPr>
              <a:t>AnalyticsService</a:t>
            </a:r>
            <a:r>
              <a:rPr lang="en"/>
              <a:t> → updates metrics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FF"/>
                </a:solidFill>
              </a:rPr>
              <a:t>Loose coupling + asynchronous = speed</a:t>
            </a:r>
            <a:endParaRPr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