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4806151d96_0_1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4806151d96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4806151d96_0_1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4806151d96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4806151d96_0_1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4806151d96_0_1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4806151d96_0_1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4806151d96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4806151d96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4806151d96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4806151d96_0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4806151d96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4806151d96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4806151d96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4806151d96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4806151d96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4806151d96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4806151d96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4806151d96_0_1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4806151d96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4806151d96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4806151d96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a76aef8ac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a76aef8ac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806151d96_0_1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806151d96_0_1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4806151d96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4806151d96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4806151d96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4806151d96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4806151d96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4806151d96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4806151d96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4806151d96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4806151d96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4806151d96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4806151d96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4806151d96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Calibri"/>
              <a:buNone/>
              <a:defRPr sz="52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637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0"/>
            <a:ext cx="8229600" cy="339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200" y="4767262"/>
            <a:ext cx="21336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4200" y="4767262"/>
            <a:ext cx="2895600" cy="27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○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■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Calibri"/>
              <a:buChar char="●"/>
              <a:defRPr sz="1400">
                <a:latin typeface="Calibri"/>
                <a:ea typeface="Calibri"/>
                <a:cs typeface="Calibri"/>
                <a:sym typeface="Calibri"/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●"/>
              <a:defRPr sz="1200"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○"/>
              <a:defRPr sz="1200"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Font typeface="Calibri"/>
              <a:buChar char="■"/>
              <a:defRPr sz="1200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lvl="1"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en.wikipedia.org/wiki/Therac-25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ctrTitle"/>
          </p:nvPr>
        </p:nvSpPr>
        <p:spPr>
          <a:xfrm>
            <a:off x="311708" y="744575"/>
            <a:ext cx="8520600" cy="98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Lecture 22 - Software Testing</a:t>
            </a:r>
            <a:endParaRPr/>
          </a:p>
        </p:txBody>
      </p:sp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311700" y="28341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Mia Mohammad Imran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TDD Cycle</a:t>
            </a:r>
            <a:endParaRPr/>
          </a:p>
        </p:txBody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311700" y="1152475"/>
            <a:ext cx="8520600" cy="129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>
                <a:solidFill>
                  <a:srgbClr val="FF0000"/>
                </a:solidFill>
              </a:rPr>
              <a:t>RED</a:t>
            </a:r>
            <a:r>
              <a:rPr lang="en"/>
              <a:t>: Write a failing test for new functionality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>
                <a:solidFill>
                  <a:srgbClr val="6AA84F"/>
                </a:solidFill>
              </a:rPr>
              <a:t>GREEN</a:t>
            </a:r>
            <a:r>
              <a:rPr lang="en"/>
              <a:t>: Write minimal code to make the test pass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REFACTOR</a:t>
            </a:r>
            <a:r>
              <a:rPr lang="en"/>
              <a:t>: Clean up the code while keeping tests green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Repeat</a:t>
            </a:r>
            <a:r>
              <a:rPr lang="en"/>
              <a:t>!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4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TDD Example: Write A Failing Test</a:t>
            </a:r>
            <a:endParaRPr/>
          </a:p>
        </p:txBody>
      </p:sp>
      <p:sp>
        <p:nvSpPr>
          <p:cNvPr id="120" name="Google Shape;120;p24"/>
          <p:cNvSpPr txBox="1"/>
          <p:nvPr>
            <p:ph idx="1" type="body"/>
          </p:nvPr>
        </p:nvSpPr>
        <p:spPr>
          <a:xfrm>
            <a:off x="311700" y="1152475"/>
            <a:ext cx="8520600" cy="350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def test_calculate_total_with_tax():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# Arrange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cart_items = [{"name": "Book", "price": 10.00}, {"name": "Pen", "price": 5.00}]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tax_rate = 0.07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# Act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total = calculate_total(cart_items, tax_rate)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# Assert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expected_total = 16.05  # (10 + 5) * 1.07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assert total == expected_total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2: Make The Test Pass</a:t>
            </a:r>
            <a:endParaRPr/>
          </a:p>
        </p:txBody>
      </p:sp>
      <p:sp>
        <p:nvSpPr>
          <p:cNvPr id="126" name="Google Shape;126;p25"/>
          <p:cNvSpPr txBox="1"/>
          <p:nvPr>
            <p:ph idx="1" type="body"/>
          </p:nvPr>
        </p:nvSpPr>
        <p:spPr>
          <a:xfrm>
            <a:off x="311700" y="1152475"/>
            <a:ext cx="8520600" cy="10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def calculate_total(items, tax_rate):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subtotal = sum(item["price"] for item in items)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round(subtotal * (1 + tax_rate), 2)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6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3: Refactor</a:t>
            </a:r>
            <a:endParaRPr/>
          </a:p>
        </p:txBody>
      </p:sp>
      <p:sp>
        <p:nvSpPr>
          <p:cNvPr id="132" name="Google Shape;132;p26"/>
          <p:cNvSpPr txBox="1"/>
          <p:nvPr>
            <p:ph idx="1" type="body"/>
          </p:nvPr>
        </p:nvSpPr>
        <p:spPr>
          <a:xfrm>
            <a:off x="311700" y="1152475"/>
            <a:ext cx="8520600" cy="184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def calculate_subtotal(items):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sum(item["price"] for item in items)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def calculate_total(items, tax_rate):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subtotal = calculate_subtotal(items)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round(subtotal * (1 + tax_rate), 2)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7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Automated Testing</a:t>
            </a:r>
            <a:endParaRPr/>
          </a:p>
        </p:txBody>
      </p:sp>
      <p:sp>
        <p:nvSpPr>
          <p:cNvPr id="138" name="Google Shape;138;p27"/>
          <p:cNvSpPr txBox="1"/>
          <p:nvPr>
            <p:ph idx="1" type="body"/>
          </p:nvPr>
        </p:nvSpPr>
        <p:spPr>
          <a:xfrm>
            <a:off x="311700" y="1152475"/>
            <a:ext cx="8520600" cy="240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Uses software tools to execute tests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Benefits: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Faster execution</a:t>
            </a:r>
            <a:endParaRPr sz="1800"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Reproducibility</a:t>
            </a:r>
            <a:endParaRPr sz="1800"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Increased test coverage</a:t>
            </a:r>
            <a:endParaRPr sz="1800"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Reduced human error</a:t>
            </a:r>
            <a:endParaRPr sz="1800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Popular tools: JUnit, Selenium, Jest, PyTest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/>
              <a:t>Google runs over 150 million tests EVERY DAY across their codebase (2017 report)</a:t>
            </a:r>
            <a:endParaRPr u="sng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8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Testing Metrics</a:t>
            </a:r>
            <a:endParaRPr/>
          </a:p>
        </p:txBody>
      </p:sp>
      <p:sp>
        <p:nvSpPr>
          <p:cNvPr id="144" name="Google Shape;144;p28"/>
          <p:cNvSpPr txBox="1"/>
          <p:nvPr>
            <p:ph idx="1" type="body"/>
          </p:nvPr>
        </p:nvSpPr>
        <p:spPr>
          <a:xfrm>
            <a:off x="311700" y="1152475"/>
            <a:ext cx="8520600" cy="129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Code Coverage</a:t>
            </a:r>
            <a:r>
              <a:rPr lang="en"/>
              <a:t>: Percentage of code executed during tests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Defect Density</a:t>
            </a:r>
            <a:r>
              <a:rPr lang="en"/>
              <a:t>: Number of defects per size of software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Test Pass Rate</a:t>
            </a:r>
            <a:r>
              <a:rPr lang="en"/>
              <a:t>: Percentage of tests that pass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b="1" lang="en"/>
              <a:t>Defect Leakage</a:t>
            </a:r>
            <a:r>
              <a:rPr lang="en"/>
              <a:t>: Defects found in production vs. testing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9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 the Bug </a:t>
            </a:r>
            <a:endParaRPr/>
          </a:p>
        </p:txBody>
      </p:sp>
      <p:sp>
        <p:nvSpPr>
          <p:cNvPr id="150" name="Google Shape;150;p29"/>
          <p:cNvSpPr txBox="1"/>
          <p:nvPr>
            <p:ph idx="1" type="body"/>
          </p:nvPr>
        </p:nvSpPr>
        <p:spPr>
          <a:xfrm>
            <a:off x="311700" y="1152475"/>
            <a:ext cx="8520600" cy="10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def add_to_cart(item, cart=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[]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):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cart.append(item)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cart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0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 the Bug </a:t>
            </a:r>
            <a:endParaRPr/>
          </a:p>
        </p:txBody>
      </p:sp>
      <p:sp>
        <p:nvSpPr>
          <p:cNvPr id="156" name="Google Shape;156;p30"/>
          <p:cNvSpPr txBox="1"/>
          <p:nvPr>
            <p:ph idx="1" type="body"/>
          </p:nvPr>
        </p:nvSpPr>
        <p:spPr>
          <a:xfrm>
            <a:off x="311700" y="1152475"/>
            <a:ext cx="8520600" cy="10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"""Calculate the factorial of n."""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def calculate_factorial(n):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calculate_factorial(n - 1)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1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 the Bug </a:t>
            </a:r>
            <a:endParaRPr/>
          </a:p>
        </p:txBody>
      </p:sp>
      <p:sp>
        <p:nvSpPr>
          <p:cNvPr id="162" name="Google Shape;162;p31"/>
          <p:cNvSpPr txBox="1"/>
          <p:nvPr>
            <p:ph idx="1" type="body"/>
          </p:nvPr>
        </p:nvSpPr>
        <p:spPr>
          <a:xfrm>
            <a:off x="311700" y="1152475"/>
            <a:ext cx="8520600" cy="240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"""Safely divide a by b, returning None if division by zero occurs."""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def safe_divide(a, b):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try: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    result = a / b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except: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    return None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result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 the Bug (Javascript) </a:t>
            </a:r>
            <a:endParaRPr/>
          </a:p>
        </p:txBody>
      </p:sp>
      <p:sp>
        <p:nvSpPr>
          <p:cNvPr id="168" name="Google Shape;168;p32"/>
          <p:cNvSpPr txBox="1"/>
          <p:nvPr>
            <p:ph idx="1" type="body"/>
          </p:nvPr>
        </p:nvSpPr>
        <p:spPr>
          <a:xfrm>
            <a:off x="311700" y="1152475"/>
            <a:ext cx="8520600" cy="240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function calculateDiscount(price, isPremiumMember) {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let discount = 0;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if (isPremiumMember)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    discount = 0.2;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if (price &gt; 100)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    discount += 0.05;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price - (price * discount);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Real-life Story - NASA 1999</a:t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10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1999, NASA lost the $125 million Mars Climate Orbiter because of a simple unit conversion error: the software used imperial units instead of metric. A proper testing strategy would have caught this mistake.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3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Testing Topics We will Cover</a:t>
            </a:r>
            <a:endParaRPr/>
          </a:p>
        </p:txBody>
      </p:sp>
      <p:sp>
        <p:nvSpPr>
          <p:cNvPr id="174" name="Google Shape;174;p33"/>
          <p:cNvSpPr txBox="1"/>
          <p:nvPr>
            <p:ph idx="1" type="body"/>
          </p:nvPr>
        </p:nvSpPr>
        <p:spPr>
          <a:xfrm>
            <a:off x="311700" y="1152475"/>
            <a:ext cx="8520600" cy="10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Unit Testing (PyTest)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TDD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BDD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Real-life Story: Therac-25 (1985)</a:t>
            </a:r>
            <a:endParaRPr/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311700" y="1152475"/>
            <a:ext cx="8520600" cy="267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Therac-25: A hospital radiation therapy machine delivered lethal doses due to a race condition: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https://en.wikipedia.org/wiki/Therac-25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What Happened</a:t>
            </a:r>
            <a:r>
              <a:rPr lang="en"/>
              <a:t>: Radiation therapy machine that delivered lethal radiation overdoses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Impact</a:t>
            </a:r>
            <a:r>
              <a:rPr lang="en"/>
              <a:t>: At least 6 accidents, 3 deaths from massive radiation overdoses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Race condition in concurrent software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Reuse of unsafe code from previous models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Removal of hardware safety interlocks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Inadequate testing of integrated system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Poor error messages ("MALFUNCTION 54")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Validation</a:t>
            </a:r>
            <a:endParaRPr/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240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Testing is an example of a more general process called validation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purpose of validation is to uncover problems in a program and thereby increase your confidence in the program’s correctness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b="1" lang="en" sz="1800"/>
              <a:t>Formal reasoning.</a:t>
            </a:r>
            <a:r>
              <a:rPr lang="en" sz="1800"/>
              <a:t> About a program, usually called verification</a:t>
            </a:r>
            <a:endParaRPr sz="1800"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b="1" lang="en" sz="1800"/>
              <a:t>Code review</a:t>
            </a:r>
            <a:r>
              <a:rPr lang="en" sz="1800"/>
              <a:t>. Having somebody else carefully read your code, and reason informally about it</a:t>
            </a:r>
            <a:endParaRPr sz="1800"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b="1" lang="en" sz="1800"/>
              <a:t>Testing</a:t>
            </a:r>
            <a:r>
              <a:rPr lang="en" sz="1800"/>
              <a:t>. Running the program on carefully selected inputs and checking the results</a:t>
            </a: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Software Testing</a:t>
            </a:r>
            <a:endParaRPr/>
          </a:p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311700" y="1152475"/>
            <a:ext cx="8520600" cy="156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Software testing is the process of evaluating a software application to identify differences between expected and actual behaviors. You are looking for: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Places where your software doesn't match what users expect</a:t>
            </a:r>
            <a:endParaRPr sz="1800"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The sneaky bugs hiding in your functions</a:t>
            </a:r>
            <a:endParaRPr sz="1800"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Potential security holes before hackers find them</a:t>
            </a:r>
            <a:endParaRPr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Testing Levels</a:t>
            </a:r>
            <a:endParaRPr/>
          </a:p>
        </p:txBody>
      </p:sp>
      <p:sp>
        <p:nvSpPr>
          <p:cNvPr id="90" name="Google Shape;90;p19"/>
          <p:cNvSpPr txBox="1"/>
          <p:nvPr>
            <p:ph idx="1" type="body"/>
          </p:nvPr>
        </p:nvSpPr>
        <p:spPr>
          <a:xfrm>
            <a:off x="311700" y="1152475"/>
            <a:ext cx="8520600" cy="350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/>
              <a:t>Unit Testing</a:t>
            </a:r>
            <a:r>
              <a:rPr lang="en"/>
              <a:t>: The Building Blocks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Tests individual components or functions in isolation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Examples: Testing a function that calculates tax, validating user input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/>
              <a:t>Integration Testing</a:t>
            </a:r>
            <a:r>
              <a:rPr lang="en"/>
              <a:t>: Do The Pieces Fit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Tests interactions between integrated components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May use stubs and drivers to simulate other components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/>
              <a:t>System Testing</a:t>
            </a:r>
            <a:r>
              <a:rPr lang="en"/>
              <a:t>: The Big Picture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Testing the entire application as users will experience it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b="1" lang="en"/>
              <a:t>Famous fail</a:t>
            </a:r>
            <a:r>
              <a:rPr lang="en"/>
              <a:t>: Apple Maps directed people to drive across airport runways: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/>
              <a:t>Acceptance Testing:</a:t>
            </a:r>
            <a:r>
              <a:rPr lang="en"/>
              <a:t> Determines if software meets user requirements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The </a:t>
            </a:r>
            <a:r>
              <a:rPr i="1" lang="en"/>
              <a:t>"Will users actually like this?"</a:t>
            </a:r>
            <a:r>
              <a:rPr lang="en"/>
              <a:t> test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b="1" lang="en"/>
              <a:t>Question</a:t>
            </a:r>
            <a:r>
              <a:rPr lang="en"/>
              <a:t>: How many times you deleted after using them for just 5 minutes?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Testing Approaches</a:t>
            </a:r>
            <a:endParaRPr/>
          </a:p>
        </p:txBody>
      </p:sp>
      <p:sp>
        <p:nvSpPr>
          <p:cNvPr id="96" name="Google Shape;96;p20"/>
          <p:cNvSpPr txBox="1"/>
          <p:nvPr>
            <p:ph idx="1" type="body"/>
          </p:nvPr>
        </p:nvSpPr>
        <p:spPr>
          <a:xfrm>
            <a:off x="311700" y="1152475"/>
            <a:ext cx="8520600" cy="323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Black-Box Testing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Tests functionality without knowledge of internal code structure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Focuses on inputs and outputs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Techniques include: equivalence partitioning, boundary value analysis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White-Box Testing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Tests internal structures based on knowledge of the code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Focuses on code coverage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Techniques include: statement coverage, branch coverage, path coverage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Gray-Box Testing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Combines elements of both white-box and black-box testing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Tester has partial knowledge of internal workings</a:t>
            </a:r>
            <a:endParaRPr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Testing Methods</a:t>
            </a:r>
            <a:endParaRPr/>
          </a:p>
        </p:txBody>
      </p:sp>
      <p:sp>
        <p:nvSpPr>
          <p:cNvPr id="102" name="Google Shape;102;p21"/>
          <p:cNvSpPr txBox="1"/>
          <p:nvPr>
            <p:ph idx="1" type="body"/>
          </p:nvPr>
        </p:nvSpPr>
        <p:spPr>
          <a:xfrm>
            <a:off x="311700" y="1152475"/>
            <a:ext cx="8520600" cy="212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Static Testing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Reviews code without executing it</a:t>
            </a:r>
            <a:endParaRPr sz="1800"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Includes code reviews, walkthroughs, inspections</a:t>
            </a:r>
            <a:endParaRPr sz="1800"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Can identify issues early in development cycle</a:t>
            </a:r>
            <a:endParaRPr sz="1800"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Dynamic Testing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Executes code to observe behavior</a:t>
            </a:r>
            <a:endParaRPr sz="1800"/>
          </a:p>
          <a:p>
            <a:pPr indent="-3429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Includes all forms of testing that require running the software</a:t>
            </a:r>
            <a:endParaRPr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311700" y="445025"/>
            <a:ext cx="85206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Test-Driven Development (TDD)</a:t>
            </a:r>
            <a:endParaRPr/>
          </a:p>
        </p:txBody>
      </p:sp>
      <p:sp>
        <p:nvSpPr>
          <p:cNvPr id="108" name="Google Shape;108;p22"/>
          <p:cNvSpPr txBox="1"/>
          <p:nvPr>
            <p:ph idx="1" type="body"/>
          </p:nvPr>
        </p:nvSpPr>
        <p:spPr>
          <a:xfrm>
            <a:off x="311700" y="1152475"/>
            <a:ext cx="8520600" cy="240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 about it: Would you rather: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Write code, then discover it's fundamentally flawed?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Define what "working" means first, then code until it works?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TDD is like writing the grading rubric before taking the test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Write a failing test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Write minimal code to pass the test</a:t>
            </a:r>
            <a:endParaRPr/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Refactor code while ensuring tests still pass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Benefits: Better design, fewer bugs, built-in documentation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