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schemas.openxmlformats.org/officeDocument/2006/relationships/slide" Target="slides/slide19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ac66ed4883_0_2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1" name="Google Shape;111;g3ac66ed4883_0_29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ac66ed4883_0_3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7" name="Google Shape;117;g3ac66ed4883_0_3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ac66ed4883_0_3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4" name="Google Shape;124;g3ac66ed4883_0_30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ac66ed4883_0_3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0" name="Google Shape;130;g3ac66ed4883_0_31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ac66ed4883_0_3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6" name="Google Shape;136;g3ac66ed4883_0_31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ac66ed4883_0_3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2" name="Google Shape;142;g3ac66ed4883_0_32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ac66ed4883_0_3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8" name="Google Shape;148;g3ac66ed4883_0_32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ac66ed4883_0_3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4" name="Google Shape;154;g3ac66ed4883_0_33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acb9d3a25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acb9d3a25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acbdd75f18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acbdd75f1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acb9d3a253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acb9d3a25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acbdd75f1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acbdd75f1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ac66ed4883_0_2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5" name="Google Shape;75;g3ac66ed4883_0_26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ac66ed4883_0_2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1" name="Google Shape;81;g3ac66ed4883_0_27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ac66ed4883_0_2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7" name="Google Shape;87;g3ac66ed4883_0_27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ac66ed4883_0_2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3" name="Google Shape;93;g3ac66ed4883_0_28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ac66ed4883_0_2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g3ac66ed4883_0_28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ac66ed4883_0_2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5" name="Google Shape;105;g3ac66ed4883_0_29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3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go.blueja.io/bIH4LPjPIEScbDy7_1uUdg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ctrTitle"/>
          </p:nvPr>
        </p:nvSpPr>
        <p:spPr>
          <a:xfrm>
            <a:off x="311708" y="744575"/>
            <a:ext cx="8520600" cy="1785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Lecture 23 - Software Testing Demo</a:t>
            </a:r>
            <a:endParaRPr/>
          </a:p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311700" y="28341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Mia Mohammad Imran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CI-Friendly Plugin Combo</a:t>
            </a:r>
            <a:endParaRPr/>
          </a:p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311700" y="1152475"/>
            <a:ext cx="8520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Install:</a:t>
            </a:r>
            <a:r>
              <a:rPr lang="en"/>
              <a:t>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pip install pytest pytest-cov pytest-html</a:t>
            </a:r>
            <a:endParaRPr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Command:</a:t>
            </a:r>
            <a:r>
              <a:rPr lang="en"/>
              <a:t>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pytest -n auto --cov=src --html=test-report.html --self-contained-html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Test-Driven Development (TDD)</a:t>
            </a:r>
            <a:endParaRPr/>
          </a:p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>
            <a:off x="311700" y="1152475"/>
            <a:ext cx="8520600" cy="259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TDD Workflow</a:t>
            </a:r>
            <a:r>
              <a:rPr lang="en"/>
              <a:t>: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Red, Green, Refactor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a failing test (Red)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minimal code to pass (Green)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Refactor code while tests stay green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Benefits: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Forces you to think in terms of behavior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Prevents regressions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Encourages clean, modular code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1" name="Google Shape;12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66575" y="1517150"/>
            <a:ext cx="3765725" cy="215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Behavior-Driven Development (BDD)</a:t>
            </a:r>
            <a:endParaRPr/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311700" y="1152475"/>
            <a:ext cx="8520600" cy="3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BDD Overview:</a:t>
            </a:r>
            <a:endParaRPr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Extends TDD with business-focused language</a:t>
            </a:r>
            <a:endParaRPr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Scenarios written in Gherkin syntax (Given/When/Then)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Tools:</a:t>
            </a:r>
            <a:endParaRPr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Calibri"/>
              <a:buChar char="○"/>
            </a:pP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behave (Python)</a:t>
            </a:r>
            <a:endParaRPr>
              <a:solidFill>
                <a:srgbClr val="0000FF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Calibri"/>
              <a:buChar char="○"/>
            </a:pP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pytest-bdd (Gherkin + pytest)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endParaRPr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Scenario: Add two numbers</a:t>
            </a:r>
            <a:endParaRPr/>
          </a:p>
          <a:p>
            <a:pPr indent="-3429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 the calculator is running</a:t>
            </a:r>
            <a:endParaRPr/>
          </a:p>
          <a:p>
            <a:pPr indent="-3429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I add 2 and 3</a:t>
            </a:r>
            <a:endParaRPr/>
          </a:p>
          <a:p>
            <a:pPr indent="-3429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 the result should be 5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/>
              <a:t>p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ytest-bdd</a:t>
            </a:r>
            <a:r>
              <a:rPr lang="en"/>
              <a:t>: 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Behavior-Driven Testing</a:t>
            </a:r>
            <a:endParaRPr/>
          </a:p>
        </p:txBody>
      </p:sp>
      <p:sp>
        <p:nvSpPr>
          <p:cNvPr id="133" name="Google Shape;133;p26"/>
          <p:cNvSpPr txBox="1"/>
          <p:nvPr>
            <p:ph idx="1" type="body"/>
          </p:nvPr>
        </p:nvSpPr>
        <p:spPr>
          <a:xfrm>
            <a:off x="311700" y="1152475"/>
            <a:ext cx="85206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Install:</a:t>
            </a:r>
            <a:r>
              <a:rPr lang="en"/>
              <a:t>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pip install pytest-bdd</a:t>
            </a:r>
            <a:endParaRPr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Gherkin Syntax: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 Given I have numbers 2 and 3</a:t>
            </a:r>
            <a:endParaRPr>
              <a:solidFill>
                <a:srgbClr val="0000FF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 When I add them</a:t>
            </a:r>
            <a:endParaRPr>
              <a:solidFill>
                <a:srgbClr val="0000FF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 Then the result should be 5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 Example-Based to</a:t>
            </a:r>
            <a:r>
              <a:rPr lang="en"/>
              <a:t> 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Property-Based Testing</a:t>
            </a:r>
            <a:endParaRPr/>
          </a:p>
        </p:txBody>
      </p:sp>
      <p:sp>
        <p:nvSpPr>
          <p:cNvPr id="139" name="Google Shape;139;p27"/>
          <p:cNvSpPr txBox="1"/>
          <p:nvPr>
            <p:ph idx="1" type="body"/>
          </p:nvPr>
        </p:nvSpPr>
        <p:spPr>
          <a:xfrm>
            <a:off x="311700" y="1152475"/>
            <a:ext cx="85206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Traditional tests check specific inputs and outputs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Property-Based Testing checks general invariants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Automated test case generation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Discovers edge cases you might miss manually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Hypothesis shrinks failing input to minimal case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Helps diagnose logic bugs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Great for catching silent errors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Improves test coverage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Hypothesis in Python</a:t>
            </a:r>
            <a:endParaRPr/>
          </a:p>
        </p:txBody>
      </p:sp>
      <p:sp>
        <p:nvSpPr>
          <p:cNvPr id="145" name="Google Shape;145;p28"/>
          <p:cNvSpPr txBox="1"/>
          <p:nvPr>
            <p:ph idx="1" type="body"/>
          </p:nvPr>
        </p:nvSpPr>
        <p:spPr>
          <a:xfrm>
            <a:off x="311700" y="1152475"/>
            <a:ext cx="85206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Install: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pip install hypothesis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Decorate tests with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@given(...)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strategies like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st.integers(), st.lists()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Hypothesis runs tests with diverse data automatically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Property: Commutativity of Addition</a:t>
            </a:r>
            <a:endParaRPr/>
          </a:p>
        </p:txBody>
      </p:sp>
      <p:sp>
        <p:nvSpPr>
          <p:cNvPr id="151" name="Google Shape;151;p29"/>
          <p:cNvSpPr txBox="1"/>
          <p:nvPr>
            <p:ph idx="1" type="body"/>
          </p:nvPr>
        </p:nvSpPr>
        <p:spPr>
          <a:xfrm>
            <a:off x="311700" y="1152475"/>
            <a:ext cx="85206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Test: x + y == y + x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Calibri"/>
              <a:buChar char="●"/>
            </a:pP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@given(st.integers(), st.integers())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Discovers issues in arithmetic logic if present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need to write specific test cases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Example: Testing Sorting</a:t>
            </a:r>
            <a:endParaRPr/>
          </a:p>
        </p:txBody>
      </p:sp>
      <p:sp>
        <p:nvSpPr>
          <p:cNvPr id="157" name="Google Shape;157;p30"/>
          <p:cNvSpPr txBox="1"/>
          <p:nvPr>
            <p:ph idx="1" type="body"/>
          </p:nvPr>
        </p:nvSpPr>
        <p:spPr>
          <a:xfrm>
            <a:off x="311700" y="1152475"/>
            <a:ext cx="85206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Property: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sorted(sorted(xs)) == sorted(xs)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Property: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result is sorted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Combine multiple properties for robustness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Works across all valid list inputs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1"/>
          <p:cNvSpPr txBox="1"/>
          <p:nvPr>
            <p:ph type="title"/>
          </p:nvPr>
        </p:nvSpPr>
        <p:spPr>
          <a:xfrm>
            <a:off x="311700" y="445025"/>
            <a:ext cx="8520600" cy="190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Question: If a test asserts that add(a, b) always equals add(b, a), what property is it verifying?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"/>
              <a:t>Why this even matters?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/>
          <p:nvPr>
            <p:ph type="title"/>
          </p:nvPr>
        </p:nvSpPr>
        <p:spPr>
          <a:xfrm>
            <a:off x="311700" y="445025"/>
            <a:ext cx="8520600" cy="147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Question: In a temperature conversion function, what property can verify correctness across a range of inputs without writing many examples?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 Announcements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3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 assignment 4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Weekly Quiz 4 will focus on testing (part of idea of assignment 4 will go here)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Checkpoint-4: you will need to do testing and detail that in report </a:t>
            </a:r>
            <a:r>
              <a:rPr lang="en"/>
              <a:t> (part of idea of assignment 4 will go here)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Capstone II - Demo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Host: Dr. Sejun Song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Week 16 – December 10: Capstone 2 Poster Presentation &amp; Demo Day 🎉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📍 Location: CS building, First Floor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🕒 Time: 3:00 PM – 4:30 PM 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Course Evaluation</a:t>
            </a:r>
            <a:endParaRPr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46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https://go.blueja.io/bIH4LPjPIEScbDy7_1uUdg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Unit Testing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Unit Testing: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Testing small, isolated parts of code (units)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Ensures correctness for individual functions or methods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Python's unittest module: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Built-in testing framework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Class-based test suites with assert methods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Mocking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"/>
              <a:t>Example: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class TestMath(unittest.TestCase):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def test_add(self):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    self.assertEqual(add(2, 3), 5)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Pytest</a:t>
            </a:r>
            <a:r>
              <a:rPr lang="en"/>
              <a:t>: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Simpler Testing</a:t>
            </a:r>
            <a:endParaRPr/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311700" y="1152475"/>
            <a:ext cx="8520600" cy="36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Why Pytest?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/>
              <a:t>Simple function-based tests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/>
              <a:t>Rich plugin support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/>
              <a:t>Works with plain Python code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/>
              <a:t>Popular for unit + integration testing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Example: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Char char="●"/>
            </a:pPr>
            <a:r>
              <a:rPr lang="en">
                <a:solidFill>
                  <a:srgbClr val="0000FF"/>
                </a:solidFill>
              </a:rPr>
              <a:t>pip install pytest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def test_add():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    assert add(2, 3) == 5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Advanced Features: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Parameterized tests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>
                <a:solidFill>
                  <a:schemeClr val="dk1"/>
                </a:solidFill>
              </a:rPr>
              <a:t>Better output, detailed tracebacks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pytest-cov – Coverage Reports</a:t>
            </a:r>
            <a:endParaRPr/>
          </a:p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Install:</a:t>
            </a:r>
            <a:r>
              <a:rPr lang="en"/>
              <a:t>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pip install pytest-cov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Run: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Calibri"/>
              <a:buChar char="○"/>
            </a:pP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pytest --cov=your_module</a:t>
            </a:r>
            <a:endParaRPr>
              <a:solidFill>
                <a:srgbClr val="0000FF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Calibri"/>
              <a:buChar char="○"/>
            </a:pP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pytest --cov=your_module --cov-report=term-missing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pytest-mock – Simplified Mocking</a:t>
            </a:r>
            <a:endParaRPr/>
          </a:p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311700" y="1152475"/>
            <a:ext cx="8520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Install:</a:t>
            </a:r>
            <a:r>
              <a:rPr lang="en"/>
              <a:t>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pip install pytest-mock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Use:</a:t>
            </a:r>
            <a:r>
              <a:rPr lang="en"/>
              <a:t>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mocker.patch(...)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Debug plugin loading:</a:t>
            </a:r>
            <a:r>
              <a:rPr lang="en"/>
              <a:t>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pytest --trace-config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pytest-html – HTML Reports</a:t>
            </a:r>
            <a:endParaRPr/>
          </a:p>
        </p:txBody>
      </p:sp>
      <p:sp>
        <p:nvSpPr>
          <p:cNvPr id="102" name="Google Shape;102;p21"/>
          <p:cNvSpPr txBox="1"/>
          <p:nvPr>
            <p:ph idx="1" type="body"/>
          </p:nvPr>
        </p:nvSpPr>
        <p:spPr>
          <a:xfrm>
            <a:off x="311700" y="1152475"/>
            <a:ext cx="8520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Install:</a:t>
            </a:r>
            <a:r>
              <a:rPr lang="en"/>
              <a:t>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pip install pytest-html</a:t>
            </a:r>
            <a:endParaRPr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Generate Report:</a:t>
            </a:r>
            <a:r>
              <a:rPr lang="en"/>
              <a:t>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pytest --html=report.html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pytest-xdist – Parallel Testing</a:t>
            </a:r>
            <a:endParaRPr/>
          </a:p>
        </p:txBody>
      </p:sp>
      <p:sp>
        <p:nvSpPr>
          <p:cNvPr id="108" name="Google Shape;108;p22"/>
          <p:cNvSpPr txBox="1"/>
          <p:nvPr>
            <p:ph idx="1" type="body"/>
          </p:nvPr>
        </p:nvSpPr>
        <p:spPr>
          <a:xfrm>
            <a:off x="311700" y="1152475"/>
            <a:ext cx="8520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Install:</a:t>
            </a:r>
            <a:r>
              <a:rPr lang="en"/>
              <a:t>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pip install pytest-xdist</a:t>
            </a:r>
            <a:endParaRPr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 in Parallel:</a:t>
            </a:r>
            <a:r>
              <a:rPr lang="en"/>
              <a:t> </a:t>
            </a:r>
            <a:r>
              <a:rPr lang="en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pytest -n 4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