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792c8e1809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g3792c8e1809_0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g3792c8e1809_0_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792c8e1809_0_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g3792c8e1809_0_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g3792c8e1809_0_8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792c8e1809_0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g3792c8e1809_0_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g3792c8e1809_0_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792c8e1809_0_1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g3792c8e1809_0_1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g3792c8e1809_0_1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792c8e1809_0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g3792c8e1809_0_1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g3792c8e1809_0_1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792c8e1809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792c8e1809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792c8e1809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792c8e1809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792c8e1809_0_1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g3792c8e1809_0_1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g3792c8e1809_0_1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792c8e1809_0_1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g3792c8e1809_0_1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g3792c8e1809_0_1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792c8e1809_0_1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g3792c8e1809_0_1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g3792c8e1809_0_1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8318e12d7b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8318e12d7b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8318e12d7b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8318e12d7b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792c8e1809_0_2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g3792c8e1809_0_2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g3792c8e1809_0_2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8318e12d7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8318e12d7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792c8e1809_0_2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g3792c8e1809_0_2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g3792c8e1809_0_20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85315bfce9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85315bfce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85315bfce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385315bfce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85315bfce9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385315bfce9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85315bfce9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385315bfce9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85315bfce9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385315bfce9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85315bfce9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385315bfce9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8318e12d7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8318e12d7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85315bfce9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385315bfce9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85315bfce9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385315bfce9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79d57962c4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379d57962c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85315bfce9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385315bfce9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85315bfce9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385315bfce9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85315bfce9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85315bfce9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792c8e1809_0_2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g3792c8e1809_0_2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g3792c8e1809_0_2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85559e60b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385559e60b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8318e12d7b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8318e12d7b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2945eaa4b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2945eaa4b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792c8e180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792c8e180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8318e12d7b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8318e12d7b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792c8e1809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792c8e1809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792c8e1809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792c8e1809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spAutoFit/>
          </a:bodyPr>
          <a:lstStyle>
            <a:lvl1pPr lvl="0" algn="ctr">
              <a:spcBef>
                <a:spcPts val="0"/>
              </a:spcBef>
              <a:spcAft>
                <a:spcPts val="0"/>
              </a:spcAft>
              <a:buSzPts val="5200"/>
              <a:buFont typeface="Calibri"/>
              <a:buNone/>
              <a:defRPr sz="5200">
                <a:latin typeface="Calibri"/>
                <a:ea typeface="Calibri"/>
                <a:cs typeface="Calibri"/>
                <a:sym typeface="Calibri"/>
              </a:defRPr>
            </a:lvl1pPr>
            <a:lvl2pPr lvl="1" algn="ctr">
              <a:spcBef>
                <a:spcPts val="0"/>
              </a:spcBef>
              <a:spcAft>
                <a:spcPts val="0"/>
              </a:spcAft>
              <a:buSzPts val="5200"/>
              <a:buFont typeface="Calibri"/>
              <a:buNone/>
              <a:defRPr sz="5200">
                <a:latin typeface="Calibri"/>
                <a:ea typeface="Calibri"/>
                <a:cs typeface="Calibri"/>
                <a:sym typeface="Calibri"/>
              </a:defRPr>
            </a:lvl2pPr>
            <a:lvl3pPr lvl="2" algn="ctr">
              <a:spcBef>
                <a:spcPts val="0"/>
              </a:spcBef>
              <a:spcAft>
                <a:spcPts val="0"/>
              </a:spcAft>
              <a:buSzPts val="5200"/>
              <a:buFont typeface="Calibri"/>
              <a:buNone/>
              <a:defRPr sz="5200">
                <a:latin typeface="Calibri"/>
                <a:ea typeface="Calibri"/>
                <a:cs typeface="Calibri"/>
                <a:sym typeface="Calibri"/>
              </a:defRPr>
            </a:lvl3pPr>
            <a:lvl4pPr lvl="3" algn="ctr">
              <a:spcBef>
                <a:spcPts val="0"/>
              </a:spcBef>
              <a:spcAft>
                <a:spcPts val="0"/>
              </a:spcAft>
              <a:buSzPts val="5200"/>
              <a:buFont typeface="Calibri"/>
              <a:buNone/>
              <a:defRPr sz="5200">
                <a:latin typeface="Calibri"/>
                <a:ea typeface="Calibri"/>
                <a:cs typeface="Calibri"/>
                <a:sym typeface="Calibri"/>
              </a:defRPr>
            </a:lvl4pPr>
            <a:lvl5pPr lvl="4" algn="ctr">
              <a:spcBef>
                <a:spcPts val="0"/>
              </a:spcBef>
              <a:spcAft>
                <a:spcPts val="0"/>
              </a:spcAft>
              <a:buSzPts val="5200"/>
              <a:buFont typeface="Calibri"/>
              <a:buNone/>
              <a:defRPr sz="5200">
                <a:latin typeface="Calibri"/>
                <a:ea typeface="Calibri"/>
                <a:cs typeface="Calibri"/>
                <a:sym typeface="Calibri"/>
              </a:defRPr>
            </a:lvl5pPr>
            <a:lvl6pPr lvl="5" algn="ctr">
              <a:spcBef>
                <a:spcPts val="0"/>
              </a:spcBef>
              <a:spcAft>
                <a:spcPts val="0"/>
              </a:spcAft>
              <a:buSzPts val="5200"/>
              <a:buFont typeface="Calibri"/>
              <a:buNone/>
              <a:defRPr sz="5200">
                <a:latin typeface="Calibri"/>
                <a:ea typeface="Calibri"/>
                <a:cs typeface="Calibri"/>
                <a:sym typeface="Calibri"/>
              </a:defRPr>
            </a:lvl6pPr>
            <a:lvl7pPr lvl="6" algn="ctr">
              <a:spcBef>
                <a:spcPts val="0"/>
              </a:spcBef>
              <a:spcAft>
                <a:spcPts val="0"/>
              </a:spcAft>
              <a:buSzPts val="5200"/>
              <a:buFont typeface="Calibri"/>
              <a:buNone/>
              <a:defRPr sz="5200">
                <a:latin typeface="Calibri"/>
                <a:ea typeface="Calibri"/>
                <a:cs typeface="Calibri"/>
                <a:sym typeface="Calibri"/>
              </a:defRPr>
            </a:lvl7pPr>
            <a:lvl8pPr lvl="7" algn="ctr">
              <a:spcBef>
                <a:spcPts val="0"/>
              </a:spcBef>
              <a:spcAft>
                <a:spcPts val="0"/>
              </a:spcAft>
              <a:buSzPts val="5200"/>
              <a:buFont typeface="Calibri"/>
              <a:buNone/>
              <a:defRPr sz="5200">
                <a:latin typeface="Calibri"/>
                <a:ea typeface="Calibri"/>
                <a:cs typeface="Calibri"/>
                <a:sym typeface="Calibri"/>
              </a:defRPr>
            </a:lvl8pPr>
            <a:lvl9pPr lvl="8" algn="ctr">
              <a:spcBef>
                <a:spcPts val="0"/>
              </a:spcBef>
              <a:spcAft>
                <a:spcPts val="0"/>
              </a:spcAft>
              <a:buSzPts val="5200"/>
              <a:buFont typeface="Calibri"/>
              <a:buNone/>
              <a:defRPr sz="5200">
                <a:latin typeface="Calibri"/>
                <a:ea typeface="Calibri"/>
                <a:cs typeface="Calibri"/>
                <a:sym typeface="Calibri"/>
              </a:defRPr>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spAutoFit/>
          </a:bodyPr>
          <a:lstStyle>
            <a:lvl1pPr lvl="0" algn="ctr">
              <a:lnSpc>
                <a:spcPct val="100000"/>
              </a:lnSpc>
              <a:spcBef>
                <a:spcPts val="0"/>
              </a:spcBef>
              <a:spcAft>
                <a:spcPts val="0"/>
              </a:spcAft>
              <a:buSzPts val="2800"/>
              <a:buFont typeface="Calibri"/>
              <a:buNone/>
              <a:defRPr sz="2800">
                <a:latin typeface="Calibri"/>
                <a:ea typeface="Calibri"/>
                <a:cs typeface="Calibri"/>
                <a:sym typeface="Calibri"/>
              </a:defRPr>
            </a:lvl1pPr>
            <a:lvl2pPr lvl="1" algn="ctr">
              <a:lnSpc>
                <a:spcPct val="100000"/>
              </a:lnSpc>
              <a:spcBef>
                <a:spcPts val="0"/>
              </a:spcBef>
              <a:spcAft>
                <a:spcPts val="0"/>
              </a:spcAft>
              <a:buSzPts val="2800"/>
              <a:buFont typeface="Calibri"/>
              <a:buNone/>
              <a:defRPr sz="2800">
                <a:latin typeface="Calibri"/>
                <a:ea typeface="Calibri"/>
                <a:cs typeface="Calibri"/>
                <a:sym typeface="Calibri"/>
              </a:defRPr>
            </a:lvl2pPr>
            <a:lvl3pPr lvl="2" algn="ctr">
              <a:lnSpc>
                <a:spcPct val="100000"/>
              </a:lnSpc>
              <a:spcBef>
                <a:spcPts val="0"/>
              </a:spcBef>
              <a:spcAft>
                <a:spcPts val="0"/>
              </a:spcAft>
              <a:buSzPts val="2800"/>
              <a:buFont typeface="Calibri"/>
              <a:buNone/>
              <a:defRPr sz="2800">
                <a:latin typeface="Calibri"/>
                <a:ea typeface="Calibri"/>
                <a:cs typeface="Calibri"/>
                <a:sym typeface="Calibri"/>
              </a:defRPr>
            </a:lvl3pPr>
            <a:lvl4pPr lvl="3" algn="ctr">
              <a:lnSpc>
                <a:spcPct val="100000"/>
              </a:lnSpc>
              <a:spcBef>
                <a:spcPts val="0"/>
              </a:spcBef>
              <a:spcAft>
                <a:spcPts val="0"/>
              </a:spcAft>
              <a:buSzPts val="2800"/>
              <a:buFont typeface="Calibri"/>
              <a:buNone/>
              <a:defRPr sz="2800">
                <a:latin typeface="Calibri"/>
                <a:ea typeface="Calibri"/>
                <a:cs typeface="Calibri"/>
                <a:sym typeface="Calibri"/>
              </a:defRPr>
            </a:lvl4pPr>
            <a:lvl5pPr lvl="4" algn="ctr">
              <a:lnSpc>
                <a:spcPct val="100000"/>
              </a:lnSpc>
              <a:spcBef>
                <a:spcPts val="0"/>
              </a:spcBef>
              <a:spcAft>
                <a:spcPts val="0"/>
              </a:spcAft>
              <a:buSzPts val="2800"/>
              <a:buFont typeface="Calibri"/>
              <a:buNone/>
              <a:defRPr sz="2800">
                <a:latin typeface="Calibri"/>
                <a:ea typeface="Calibri"/>
                <a:cs typeface="Calibri"/>
                <a:sym typeface="Calibri"/>
              </a:defRPr>
            </a:lvl5pPr>
            <a:lvl6pPr lvl="5" algn="ctr">
              <a:lnSpc>
                <a:spcPct val="100000"/>
              </a:lnSpc>
              <a:spcBef>
                <a:spcPts val="0"/>
              </a:spcBef>
              <a:spcAft>
                <a:spcPts val="0"/>
              </a:spcAft>
              <a:buSzPts val="2800"/>
              <a:buFont typeface="Calibri"/>
              <a:buNone/>
              <a:defRPr sz="2800">
                <a:latin typeface="Calibri"/>
                <a:ea typeface="Calibri"/>
                <a:cs typeface="Calibri"/>
                <a:sym typeface="Calibri"/>
              </a:defRPr>
            </a:lvl6pPr>
            <a:lvl7pPr lvl="6" algn="ctr">
              <a:lnSpc>
                <a:spcPct val="100000"/>
              </a:lnSpc>
              <a:spcBef>
                <a:spcPts val="0"/>
              </a:spcBef>
              <a:spcAft>
                <a:spcPts val="0"/>
              </a:spcAft>
              <a:buSzPts val="2800"/>
              <a:buFont typeface="Calibri"/>
              <a:buNone/>
              <a:defRPr sz="2800">
                <a:latin typeface="Calibri"/>
                <a:ea typeface="Calibri"/>
                <a:cs typeface="Calibri"/>
                <a:sym typeface="Calibri"/>
              </a:defRPr>
            </a:lvl7pPr>
            <a:lvl8pPr lvl="7" algn="ctr">
              <a:lnSpc>
                <a:spcPct val="100000"/>
              </a:lnSpc>
              <a:spcBef>
                <a:spcPts val="0"/>
              </a:spcBef>
              <a:spcAft>
                <a:spcPts val="0"/>
              </a:spcAft>
              <a:buSzPts val="2800"/>
              <a:buFont typeface="Calibri"/>
              <a:buNone/>
              <a:defRPr sz="2800">
                <a:latin typeface="Calibri"/>
                <a:ea typeface="Calibri"/>
                <a:cs typeface="Calibri"/>
                <a:sym typeface="Calibri"/>
              </a:defRPr>
            </a:lvl8pPr>
            <a:lvl9pPr lvl="8" algn="ctr">
              <a:lnSpc>
                <a:spcPct val="100000"/>
              </a:lnSpc>
              <a:spcBef>
                <a:spcPts val="0"/>
              </a:spcBef>
              <a:spcAft>
                <a:spcPts val="0"/>
              </a:spcAft>
              <a:buSzPts val="2800"/>
              <a:buFont typeface="Calibri"/>
              <a:buNone/>
              <a:defRPr sz="2800">
                <a:latin typeface="Calibri"/>
                <a:ea typeface="Calibri"/>
                <a:cs typeface="Calibri"/>
                <a:sym typeface="Calibri"/>
              </a:defRPr>
            </a:lvl9pPr>
          </a:lstStyle>
          <a:p/>
        </p:txBody>
      </p:sp>
      <p:sp>
        <p:nvSpPr>
          <p:cNvPr id="12" name="Google Shape;12;p2"/>
          <p:cNvSpPr txBox="1"/>
          <p:nvPr>
            <p:ph idx="12" type="sldNum"/>
          </p:nvPr>
        </p:nvSpPr>
        <p:spPr>
          <a:xfrm>
            <a:off x="8472458" y="4663217"/>
            <a:ext cx="548700" cy="338700"/>
          </a:xfrm>
          <a:prstGeom prst="rect">
            <a:avLst/>
          </a:prstGeom>
        </p:spPr>
        <p:txBody>
          <a:bodyPr anchorCtr="0" anchor="ctr" bIns="91425" lIns="91425" spcFirstLastPara="1" rIns="91425" wrap="square" tIns="91425">
            <a:spAutoFit/>
          </a:bodyPr>
          <a:lstStyle>
            <a:lvl1pPr lvl="0">
              <a:buNone/>
              <a:defRPr>
                <a:latin typeface="Calibri"/>
                <a:ea typeface="Calibri"/>
                <a:cs typeface="Calibri"/>
                <a:sym typeface="Calibri"/>
              </a:defRPr>
            </a:lvl1pPr>
            <a:lvl2pPr lvl="1">
              <a:buNone/>
              <a:defRPr>
                <a:latin typeface="Calibri"/>
                <a:ea typeface="Calibri"/>
                <a:cs typeface="Calibri"/>
                <a:sym typeface="Calibri"/>
              </a:defRPr>
            </a:lvl2pPr>
            <a:lvl3pPr lvl="2">
              <a:buNone/>
              <a:defRPr>
                <a:latin typeface="Calibri"/>
                <a:ea typeface="Calibri"/>
                <a:cs typeface="Calibri"/>
                <a:sym typeface="Calibri"/>
              </a:defRPr>
            </a:lvl3pPr>
            <a:lvl4pPr lvl="3">
              <a:buNone/>
              <a:defRPr>
                <a:latin typeface="Calibri"/>
                <a:ea typeface="Calibri"/>
                <a:cs typeface="Calibri"/>
                <a:sym typeface="Calibri"/>
              </a:defRPr>
            </a:lvl4pPr>
            <a:lvl5pPr lvl="4">
              <a:buNone/>
              <a:defRPr>
                <a:latin typeface="Calibri"/>
                <a:ea typeface="Calibri"/>
                <a:cs typeface="Calibri"/>
                <a:sym typeface="Calibri"/>
              </a:defRPr>
            </a:lvl5pPr>
            <a:lvl6pPr lvl="5">
              <a:buNone/>
              <a:defRPr>
                <a:latin typeface="Calibri"/>
                <a:ea typeface="Calibri"/>
                <a:cs typeface="Calibri"/>
                <a:sym typeface="Calibri"/>
              </a:defRPr>
            </a:lvl6pPr>
            <a:lvl7pPr lvl="6">
              <a:buNone/>
              <a:defRPr>
                <a:latin typeface="Calibri"/>
                <a:ea typeface="Calibri"/>
                <a:cs typeface="Calibri"/>
                <a:sym typeface="Calibri"/>
              </a:defRPr>
            </a:lvl7pPr>
            <a:lvl8pPr lvl="7">
              <a:buNone/>
              <a:defRPr>
                <a:latin typeface="Calibri"/>
                <a:ea typeface="Calibri"/>
                <a:cs typeface="Calibri"/>
                <a:sym typeface="Calibri"/>
              </a:defRPr>
            </a:lvl8pPr>
            <a:lvl9pPr lvl="8">
              <a:buNone/>
              <a:defRPr>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sp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sp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387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387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6375"/>
            <a:ext cx="8229600" cy="857400"/>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Clr>
                <a:schemeClr val="dk1"/>
              </a:buClr>
              <a:buSzPts val="1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2" name="Google Shape;52;p13"/>
          <p:cNvSpPr txBox="1"/>
          <p:nvPr>
            <p:ph idx="1" type="body"/>
          </p:nvPr>
        </p:nvSpPr>
        <p:spPr>
          <a:xfrm>
            <a:off x="457200" y="1200150"/>
            <a:ext cx="8229600" cy="3394200"/>
          </a:xfrm>
          <a:prstGeom prst="rect">
            <a:avLst/>
          </a:prstGeom>
          <a:noFill/>
          <a:ln>
            <a:noFill/>
          </a:ln>
        </p:spPr>
        <p:txBody>
          <a:bodyPr anchorCtr="0" anchor="t" bIns="45700" lIns="91425" spcFirstLastPara="1" rIns="91425" wrap="square" tIns="45700">
            <a:spAutoFit/>
          </a:bodyPr>
          <a:lstStyle>
            <a:lvl1pPr indent="-342900" lvl="0" marL="457200" algn="l">
              <a:spcBef>
                <a:spcPts val="360"/>
              </a:spcBef>
              <a:spcAft>
                <a:spcPts val="0"/>
              </a:spcAft>
              <a:buClr>
                <a:schemeClr val="dk1"/>
              </a:buClr>
              <a:buSzPts val="1800"/>
              <a:buChar char="●"/>
              <a:defRPr/>
            </a:lvl1pPr>
            <a:lvl2pPr indent="-342900" lvl="1" marL="914400" algn="l">
              <a:spcBef>
                <a:spcPts val="1200"/>
              </a:spcBef>
              <a:spcAft>
                <a:spcPts val="0"/>
              </a:spcAft>
              <a:buClr>
                <a:schemeClr val="dk1"/>
              </a:buClr>
              <a:buSzPts val="1800"/>
              <a:buChar char="○"/>
              <a:defRPr/>
            </a:lvl2pPr>
            <a:lvl3pPr indent="-342900" lvl="2" marL="1371600" algn="l">
              <a:spcBef>
                <a:spcPts val="1200"/>
              </a:spcBef>
              <a:spcAft>
                <a:spcPts val="0"/>
              </a:spcAft>
              <a:buClr>
                <a:schemeClr val="dk1"/>
              </a:buClr>
              <a:buSzPts val="1800"/>
              <a:buChar char="■"/>
              <a:defRPr/>
            </a:lvl3pPr>
            <a:lvl4pPr indent="-342900" lvl="3" marL="1828800" algn="l">
              <a:spcBef>
                <a:spcPts val="1200"/>
              </a:spcBef>
              <a:spcAft>
                <a:spcPts val="0"/>
              </a:spcAft>
              <a:buClr>
                <a:schemeClr val="dk1"/>
              </a:buClr>
              <a:buSzPts val="1800"/>
              <a:buChar char="●"/>
              <a:defRPr/>
            </a:lvl4pPr>
            <a:lvl5pPr indent="-342900" lvl="4" marL="2286000" algn="l">
              <a:spcBef>
                <a:spcPts val="1200"/>
              </a:spcBef>
              <a:spcAft>
                <a:spcPts val="0"/>
              </a:spcAft>
              <a:buClr>
                <a:schemeClr val="dk1"/>
              </a:buClr>
              <a:buSzPts val="1800"/>
              <a:buChar char="○"/>
              <a:defRPr/>
            </a:lvl5pPr>
            <a:lvl6pPr indent="-342900" lvl="5" marL="2743200" algn="l">
              <a:spcBef>
                <a:spcPts val="1200"/>
              </a:spcBef>
              <a:spcAft>
                <a:spcPts val="0"/>
              </a:spcAft>
              <a:buClr>
                <a:schemeClr val="dk1"/>
              </a:buClr>
              <a:buSzPts val="1800"/>
              <a:buChar char="■"/>
              <a:defRPr/>
            </a:lvl6pPr>
            <a:lvl7pPr indent="-342900" lvl="6" marL="3200400" algn="l">
              <a:spcBef>
                <a:spcPts val="1200"/>
              </a:spcBef>
              <a:spcAft>
                <a:spcPts val="0"/>
              </a:spcAft>
              <a:buClr>
                <a:schemeClr val="dk1"/>
              </a:buClr>
              <a:buSzPts val="1800"/>
              <a:buChar char="●"/>
              <a:defRPr/>
            </a:lvl7pPr>
            <a:lvl8pPr indent="-342900" lvl="7" marL="3657600" algn="l">
              <a:spcBef>
                <a:spcPts val="1200"/>
              </a:spcBef>
              <a:spcAft>
                <a:spcPts val="0"/>
              </a:spcAft>
              <a:buClr>
                <a:schemeClr val="dk1"/>
              </a:buClr>
              <a:buSzPts val="1800"/>
              <a:buChar char="○"/>
              <a:defRPr/>
            </a:lvl8pPr>
            <a:lvl9pPr indent="-342900" lvl="8" marL="4114800" algn="l">
              <a:spcBef>
                <a:spcPts val="1200"/>
              </a:spcBef>
              <a:spcAft>
                <a:spcPts val="1200"/>
              </a:spcAft>
              <a:buClr>
                <a:schemeClr val="dk1"/>
              </a:buClr>
              <a:buSzPts val="1800"/>
              <a:buChar char="■"/>
              <a:defRPr/>
            </a:lvl9pPr>
          </a:lstStyle>
          <a:p/>
        </p:txBody>
      </p:sp>
      <p:sp>
        <p:nvSpPr>
          <p:cNvPr id="53" name="Google Shape;53;p13"/>
          <p:cNvSpPr txBox="1"/>
          <p:nvPr>
            <p:ph idx="10" type="dt"/>
          </p:nvPr>
        </p:nvSpPr>
        <p:spPr>
          <a:xfrm>
            <a:off x="457200" y="4767262"/>
            <a:ext cx="2133600" cy="274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3"/>
          <p:cNvSpPr txBox="1"/>
          <p:nvPr>
            <p:ph idx="11" type="ftr"/>
          </p:nvPr>
        </p:nvSpPr>
        <p:spPr>
          <a:xfrm>
            <a:off x="3124200" y="4767262"/>
            <a:ext cx="2895600" cy="274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3600"/>
              <a:buFont typeface="Calibri"/>
              <a:buNone/>
              <a:defRPr sz="3600">
                <a:latin typeface="Calibri"/>
                <a:ea typeface="Calibri"/>
                <a:cs typeface="Calibri"/>
                <a:sym typeface="Calibri"/>
              </a:defRPr>
            </a:lvl1pPr>
            <a:lvl2pPr lvl="1" algn="ctr">
              <a:spcBef>
                <a:spcPts val="0"/>
              </a:spcBef>
              <a:spcAft>
                <a:spcPts val="0"/>
              </a:spcAft>
              <a:buSzPts val="3600"/>
              <a:buFont typeface="Calibri"/>
              <a:buNone/>
              <a:defRPr sz="3600">
                <a:latin typeface="Calibri"/>
                <a:ea typeface="Calibri"/>
                <a:cs typeface="Calibri"/>
                <a:sym typeface="Calibri"/>
              </a:defRPr>
            </a:lvl2pPr>
            <a:lvl3pPr lvl="2" algn="ctr">
              <a:spcBef>
                <a:spcPts val="0"/>
              </a:spcBef>
              <a:spcAft>
                <a:spcPts val="0"/>
              </a:spcAft>
              <a:buSzPts val="3600"/>
              <a:buFont typeface="Calibri"/>
              <a:buNone/>
              <a:defRPr sz="3600">
                <a:latin typeface="Calibri"/>
                <a:ea typeface="Calibri"/>
                <a:cs typeface="Calibri"/>
                <a:sym typeface="Calibri"/>
              </a:defRPr>
            </a:lvl3pPr>
            <a:lvl4pPr lvl="3" algn="ctr">
              <a:spcBef>
                <a:spcPts val="0"/>
              </a:spcBef>
              <a:spcAft>
                <a:spcPts val="0"/>
              </a:spcAft>
              <a:buSzPts val="3600"/>
              <a:buFont typeface="Calibri"/>
              <a:buNone/>
              <a:defRPr sz="3600">
                <a:latin typeface="Calibri"/>
                <a:ea typeface="Calibri"/>
                <a:cs typeface="Calibri"/>
                <a:sym typeface="Calibri"/>
              </a:defRPr>
            </a:lvl4pPr>
            <a:lvl5pPr lvl="4" algn="ctr">
              <a:spcBef>
                <a:spcPts val="0"/>
              </a:spcBef>
              <a:spcAft>
                <a:spcPts val="0"/>
              </a:spcAft>
              <a:buSzPts val="3600"/>
              <a:buFont typeface="Calibri"/>
              <a:buNone/>
              <a:defRPr sz="3600">
                <a:latin typeface="Calibri"/>
                <a:ea typeface="Calibri"/>
                <a:cs typeface="Calibri"/>
                <a:sym typeface="Calibri"/>
              </a:defRPr>
            </a:lvl5pPr>
            <a:lvl6pPr lvl="5" algn="ctr">
              <a:spcBef>
                <a:spcPts val="0"/>
              </a:spcBef>
              <a:spcAft>
                <a:spcPts val="0"/>
              </a:spcAft>
              <a:buSzPts val="3600"/>
              <a:buFont typeface="Calibri"/>
              <a:buNone/>
              <a:defRPr sz="3600">
                <a:latin typeface="Calibri"/>
                <a:ea typeface="Calibri"/>
                <a:cs typeface="Calibri"/>
                <a:sym typeface="Calibri"/>
              </a:defRPr>
            </a:lvl6pPr>
            <a:lvl7pPr lvl="6" algn="ctr">
              <a:spcBef>
                <a:spcPts val="0"/>
              </a:spcBef>
              <a:spcAft>
                <a:spcPts val="0"/>
              </a:spcAft>
              <a:buSzPts val="3600"/>
              <a:buFont typeface="Calibri"/>
              <a:buNone/>
              <a:defRPr sz="3600">
                <a:latin typeface="Calibri"/>
                <a:ea typeface="Calibri"/>
                <a:cs typeface="Calibri"/>
                <a:sym typeface="Calibri"/>
              </a:defRPr>
            </a:lvl7pPr>
            <a:lvl8pPr lvl="7" algn="ctr">
              <a:spcBef>
                <a:spcPts val="0"/>
              </a:spcBef>
              <a:spcAft>
                <a:spcPts val="0"/>
              </a:spcAft>
              <a:buSzPts val="3600"/>
              <a:buFont typeface="Calibri"/>
              <a:buNone/>
              <a:defRPr sz="3600">
                <a:latin typeface="Calibri"/>
                <a:ea typeface="Calibri"/>
                <a:cs typeface="Calibri"/>
                <a:sym typeface="Calibri"/>
              </a:defRPr>
            </a:lvl8pPr>
            <a:lvl9pPr lvl="8" algn="ctr">
              <a:spcBef>
                <a:spcPts val="0"/>
              </a:spcBef>
              <a:spcAft>
                <a:spcPts val="0"/>
              </a:spcAft>
              <a:buSzPts val="3600"/>
              <a:buFont typeface="Calibri"/>
              <a:buNone/>
              <a:defRPr sz="3600">
                <a:latin typeface="Calibri"/>
                <a:ea typeface="Calibri"/>
                <a:cs typeface="Calibri"/>
                <a:sym typeface="Calibri"/>
              </a:defRPr>
            </a:lvl9pPr>
          </a:lstStyle>
          <a:p/>
        </p:txBody>
      </p:sp>
      <p:sp>
        <p:nvSpPr>
          <p:cNvPr id="15" name="Google Shape;15;p3"/>
          <p:cNvSpPr txBox="1"/>
          <p:nvPr>
            <p:ph idx="12" type="sldNum"/>
          </p:nvPr>
        </p:nvSpPr>
        <p:spPr>
          <a:xfrm>
            <a:off x="8472458" y="4663217"/>
            <a:ext cx="548700" cy="3387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Font typeface="Calibri"/>
              <a:buNone/>
              <a:defRPr>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spAutoFit/>
          </a:bodyPr>
          <a:lstStyle>
            <a:lvl1pPr indent="-342900" lvl="0" marL="457200">
              <a:spcBef>
                <a:spcPts val="0"/>
              </a:spcBef>
              <a:spcAft>
                <a:spcPts val="0"/>
              </a:spcAft>
              <a:buSzPts val="1800"/>
              <a:buFont typeface="Calibri"/>
              <a:buChar char="●"/>
              <a:defRPr>
                <a:latin typeface="Calibri"/>
                <a:ea typeface="Calibri"/>
                <a:cs typeface="Calibri"/>
                <a:sym typeface="Calibri"/>
              </a:defRPr>
            </a:lvl1pPr>
            <a:lvl2pPr indent="-317500" lvl="1" marL="914400">
              <a:spcBef>
                <a:spcPts val="0"/>
              </a:spcBef>
              <a:spcAft>
                <a:spcPts val="0"/>
              </a:spcAft>
              <a:buSzPts val="1400"/>
              <a:buFont typeface="Calibri"/>
              <a:buChar char="○"/>
              <a:defRPr>
                <a:latin typeface="Calibri"/>
                <a:ea typeface="Calibri"/>
                <a:cs typeface="Calibri"/>
                <a:sym typeface="Calibri"/>
              </a:defRPr>
            </a:lvl2pPr>
            <a:lvl3pPr indent="-317500" lvl="2" marL="1371600">
              <a:spcBef>
                <a:spcPts val="0"/>
              </a:spcBef>
              <a:spcAft>
                <a:spcPts val="0"/>
              </a:spcAft>
              <a:buSzPts val="1400"/>
              <a:buFont typeface="Calibri"/>
              <a:buChar char="■"/>
              <a:defRPr>
                <a:latin typeface="Calibri"/>
                <a:ea typeface="Calibri"/>
                <a:cs typeface="Calibri"/>
                <a:sym typeface="Calibri"/>
              </a:defRPr>
            </a:lvl3pPr>
            <a:lvl4pPr indent="-317500" lvl="3" marL="1828800">
              <a:spcBef>
                <a:spcPts val="0"/>
              </a:spcBef>
              <a:spcAft>
                <a:spcPts val="0"/>
              </a:spcAft>
              <a:buSzPts val="1400"/>
              <a:buFont typeface="Calibri"/>
              <a:buChar char="●"/>
              <a:defRPr>
                <a:latin typeface="Calibri"/>
                <a:ea typeface="Calibri"/>
                <a:cs typeface="Calibri"/>
                <a:sym typeface="Calibri"/>
              </a:defRPr>
            </a:lvl4pPr>
            <a:lvl5pPr indent="-317500" lvl="4" marL="2286000">
              <a:spcBef>
                <a:spcPts val="0"/>
              </a:spcBef>
              <a:spcAft>
                <a:spcPts val="0"/>
              </a:spcAft>
              <a:buSzPts val="1400"/>
              <a:buFont typeface="Calibri"/>
              <a:buChar char="○"/>
              <a:defRPr>
                <a:latin typeface="Calibri"/>
                <a:ea typeface="Calibri"/>
                <a:cs typeface="Calibri"/>
                <a:sym typeface="Calibri"/>
              </a:defRPr>
            </a:lvl5pPr>
            <a:lvl6pPr indent="-317500" lvl="5" marL="2743200">
              <a:spcBef>
                <a:spcPts val="0"/>
              </a:spcBef>
              <a:spcAft>
                <a:spcPts val="0"/>
              </a:spcAft>
              <a:buSzPts val="1400"/>
              <a:buFont typeface="Calibri"/>
              <a:buChar char="■"/>
              <a:defRPr>
                <a:latin typeface="Calibri"/>
                <a:ea typeface="Calibri"/>
                <a:cs typeface="Calibri"/>
                <a:sym typeface="Calibri"/>
              </a:defRPr>
            </a:lvl6pPr>
            <a:lvl7pPr indent="-317500" lvl="6" marL="3200400">
              <a:spcBef>
                <a:spcPts val="0"/>
              </a:spcBef>
              <a:spcAft>
                <a:spcPts val="0"/>
              </a:spcAft>
              <a:buSzPts val="1400"/>
              <a:buFont typeface="Calibri"/>
              <a:buChar char="●"/>
              <a:defRPr>
                <a:latin typeface="Calibri"/>
                <a:ea typeface="Calibri"/>
                <a:cs typeface="Calibri"/>
                <a:sym typeface="Calibri"/>
              </a:defRPr>
            </a:lvl7pPr>
            <a:lvl8pPr indent="-317500" lvl="7" marL="3657600">
              <a:spcBef>
                <a:spcPts val="0"/>
              </a:spcBef>
              <a:spcAft>
                <a:spcPts val="0"/>
              </a:spcAft>
              <a:buSzPts val="1400"/>
              <a:buFont typeface="Calibri"/>
              <a:buChar char="○"/>
              <a:defRPr>
                <a:latin typeface="Calibri"/>
                <a:ea typeface="Calibri"/>
                <a:cs typeface="Calibri"/>
                <a:sym typeface="Calibri"/>
              </a:defRPr>
            </a:lvl8pPr>
            <a:lvl9pPr indent="-317500" lvl="8" marL="4114800">
              <a:spcBef>
                <a:spcPts val="0"/>
              </a:spcBef>
              <a:spcAft>
                <a:spcPts val="0"/>
              </a:spcAft>
              <a:buSzPts val="1400"/>
              <a:buFont typeface="Calibri"/>
              <a:buChar char="■"/>
              <a:defRPr>
                <a:latin typeface="Calibri"/>
                <a:ea typeface="Calibri"/>
                <a:cs typeface="Calibri"/>
                <a:sym typeface="Calibri"/>
              </a:defRPr>
            </a:lvl9pPr>
          </a:lstStyle>
          <a:p/>
        </p:txBody>
      </p:sp>
      <p:sp>
        <p:nvSpPr>
          <p:cNvPr id="19" name="Google Shape;19;p4"/>
          <p:cNvSpPr txBox="1"/>
          <p:nvPr>
            <p:ph idx="12" type="sldNum"/>
          </p:nvPr>
        </p:nvSpPr>
        <p:spPr>
          <a:xfrm>
            <a:off x="8472458" y="4663217"/>
            <a:ext cx="548700" cy="338700"/>
          </a:xfrm>
          <a:prstGeom prst="rect">
            <a:avLst/>
          </a:prstGeom>
        </p:spPr>
        <p:txBody>
          <a:bodyPr anchorCtr="0" anchor="ctr" bIns="91425" lIns="91425" spcFirstLastPara="1" rIns="91425" wrap="square" tIns="91425">
            <a:spAutoFit/>
          </a:bodyPr>
          <a:lstStyle>
            <a:lvl1pPr lvl="0">
              <a:buNone/>
              <a:defRPr>
                <a:latin typeface="Calibri"/>
                <a:ea typeface="Calibri"/>
                <a:cs typeface="Calibri"/>
                <a:sym typeface="Calibri"/>
              </a:defRPr>
            </a:lvl1pPr>
            <a:lvl2pPr lvl="1">
              <a:buNone/>
              <a:defRPr>
                <a:latin typeface="Calibri"/>
                <a:ea typeface="Calibri"/>
                <a:cs typeface="Calibri"/>
                <a:sym typeface="Calibri"/>
              </a:defRPr>
            </a:lvl2pPr>
            <a:lvl3pPr lvl="2">
              <a:buNone/>
              <a:defRPr>
                <a:latin typeface="Calibri"/>
                <a:ea typeface="Calibri"/>
                <a:cs typeface="Calibri"/>
                <a:sym typeface="Calibri"/>
              </a:defRPr>
            </a:lvl3pPr>
            <a:lvl4pPr lvl="3">
              <a:buNone/>
              <a:defRPr>
                <a:latin typeface="Calibri"/>
                <a:ea typeface="Calibri"/>
                <a:cs typeface="Calibri"/>
                <a:sym typeface="Calibri"/>
              </a:defRPr>
            </a:lvl4pPr>
            <a:lvl5pPr lvl="4">
              <a:buNone/>
              <a:defRPr>
                <a:latin typeface="Calibri"/>
                <a:ea typeface="Calibri"/>
                <a:cs typeface="Calibri"/>
                <a:sym typeface="Calibri"/>
              </a:defRPr>
            </a:lvl5pPr>
            <a:lvl6pPr lvl="5">
              <a:buNone/>
              <a:defRPr>
                <a:latin typeface="Calibri"/>
                <a:ea typeface="Calibri"/>
                <a:cs typeface="Calibri"/>
                <a:sym typeface="Calibri"/>
              </a:defRPr>
            </a:lvl6pPr>
            <a:lvl7pPr lvl="6">
              <a:buNone/>
              <a:defRPr>
                <a:latin typeface="Calibri"/>
                <a:ea typeface="Calibri"/>
                <a:cs typeface="Calibri"/>
                <a:sym typeface="Calibri"/>
              </a:defRPr>
            </a:lvl7pPr>
            <a:lvl8pPr lvl="7">
              <a:buNone/>
              <a:defRPr>
                <a:latin typeface="Calibri"/>
                <a:ea typeface="Calibri"/>
                <a:cs typeface="Calibri"/>
                <a:sym typeface="Calibri"/>
              </a:defRPr>
            </a:lvl8pPr>
            <a:lvl9pPr lvl="8">
              <a:buNone/>
              <a:defRPr>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Font typeface="Calibri"/>
              <a:buNone/>
              <a:defRPr>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Font typeface="Calibri"/>
              <a:buChar char="●"/>
              <a:defRPr sz="1400">
                <a:latin typeface="Calibri"/>
                <a:ea typeface="Calibri"/>
                <a:cs typeface="Calibri"/>
                <a:sym typeface="Calibri"/>
              </a:defRPr>
            </a:lvl1pPr>
            <a:lvl2pPr indent="-304800" lvl="1" marL="914400">
              <a:spcBef>
                <a:spcPts val="0"/>
              </a:spcBef>
              <a:spcAft>
                <a:spcPts val="0"/>
              </a:spcAft>
              <a:buSzPts val="1200"/>
              <a:buFont typeface="Calibri"/>
              <a:buChar char="○"/>
              <a:defRPr sz="1200">
                <a:latin typeface="Calibri"/>
                <a:ea typeface="Calibri"/>
                <a:cs typeface="Calibri"/>
                <a:sym typeface="Calibri"/>
              </a:defRPr>
            </a:lvl2pPr>
            <a:lvl3pPr indent="-304800" lvl="2" marL="1371600">
              <a:spcBef>
                <a:spcPts val="0"/>
              </a:spcBef>
              <a:spcAft>
                <a:spcPts val="0"/>
              </a:spcAft>
              <a:buSzPts val="1200"/>
              <a:buFont typeface="Calibri"/>
              <a:buChar char="■"/>
              <a:defRPr sz="1200">
                <a:latin typeface="Calibri"/>
                <a:ea typeface="Calibri"/>
                <a:cs typeface="Calibri"/>
                <a:sym typeface="Calibri"/>
              </a:defRPr>
            </a:lvl3pPr>
            <a:lvl4pPr indent="-304800" lvl="3" marL="1828800">
              <a:spcBef>
                <a:spcPts val="0"/>
              </a:spcBef>
              <a:spcAft>
                <a:spcPts val="0"/>
              </a:spcAft>
              <a:buSzPts val="1200"/>
              <a:buFont typeface="Calibri"/>
              <a:buChar char="●"/>
              <a:defRPr sz="1200">
                <a:latin typeface="Calibri"/>
                <a:ea typeface="Calibri"/>
                <a:cs typeface="Calibri"/>
                <a:sym typeface="Calibri"/>
              </a:defRPr>
            </a:lvl4pPr>
            <a:lvl5pPr indent="-304800" lvl="4" marL="2286000">
              <a:spcBef>
                <a:spcPts val="0"/>
              </a:spcBef>
              <a:spcAft>
                <a:spcPts val="0"/>
              </a:spcAft>
              <a:buSzPts val="1200"/>
              <a:buFont typeface="Calibri"/>
              <a:buChar char="○"/>
              <a:defRPr sz="1200">
                <a:latin typeface="Calibri"/>
                <a:ea typeface="Calibri"/>
                <a:cs typeface="Calibri"/>
                <a:sym typeface="Calibri"/>
              </a:defRPr>
            </a:lvl5pPr>
            <a:lvl6pPr indent="-304800" lvl="5" marL="2743200">
              <a:spcBef>
                <a:spcPts val="0"/>
              </a:spcBef>
              <a:spcAft>
                <a:spcPts val="0"/>
              </a:spcAft>
              <a:buSzPts val="1200"/>
              <a:buFont typeface="Calibri"/>
              <a:buChar char="■"/>
              <a:defRPr sz="1200">
                <a:latin typeface="Calibri"/>
                <a:ea typeface="Calibri"/>
                <a:cs typeface="Calibri"/>
                <a:sym typeface="Calibri"/>
              </a:defRPr>
            </a:lvl6pPr>
            <a:lvl7pPr indent="-304800" lvl="6" marL="3200400">
              <a:spcBef>
                <a:spcPts val="0"/>
              </a:spcBef>
              <a:spcAft>
                <a:spcPts val="0"/>
              </a:spcAft>
              <a:buSzPts val="1200"/>
              <a:buFont typeface="Calibri"/>
              <a:buChar char="●"/>
              <a:defRPr sz="1200">
                <a:latin typeface="Calibri"/>
                <a:ea typeface="Calibri"/>
                <a:cs typeface="Calibri"/>
                <a:sym typeface="Calibri"/>
              </a:defRPr>
            </a:lvl7pPr>
            <a:lvl8pPr indent="-304800" lvl="7" marL="3657600">
              <a:spcBef>
                <a:spcPts val="0"/>
              </a:spcBef>
              <a:spcAft>
                <a:spcPts val="0"/>
              </a:spcAft>
              <a:buSzPts val="1200"/>
              <a:buFont typeface="Calibri"/>
              <a:buChar char="○"/>
              <a:defRPr sz="1200">
                <a:latin typeface="Calibri"/>
                <a:ea typeface="Calibri"/>
                <a:cs typeface="Calibri"/>
                <a:sym typeface="Calibri"/>
              </a:defRPr>
            </a:lvl8pPr>
            <a:lvl9pPr indent="-304800" lvl="8" marL="4114800">
              <a:spcBef>
                <a:spcPts val="0"/>
              </a:spcBef>
              <a:spcAft>
                <a:spcPts val="0"/>
              </a:spcAft>
              <a:buSzPts val="1200"/>
              <a:buFont typeface="Calibri"/>
              <a:buChar char="■"/>
              <a:defRPr sz="1200">
                <a:latin typeface="Calibri"/>
                <a:ea typeface="Calibri"/>
                <a:cs typeface="Calibri"/>
                <a:sym typeface="Calibri"/>
              </a:defRPr>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Font typeface="Calibri"/>
              <a:buChar char="●"/>
              <a:defRPr sz="1400">
                <a:latin typeface="Calibri"/>
                <a:ea typeface="Calibri"/>
                <a:cs typeface="Calibri"/>
                <a:sym typeface="Calibri"/>
              </a:defRPr>
            </a:lvl1pPr>
            <a:lvl2pPr indent="-304800" lvl="1" marL="914400">
              <a:spcBef>
                <a:spcPts val="0"/>
              </a:spcBef>
              <a:spcAft>
                <a:spcPts val="0"/>
              </a:spcAft>
              <a:buSzPts val="1200"/>
              <a:buFont typeface="Calibri"/>
              <a:buChar char="○"/>
              <a:defRPr sz="1200">
                <a:latin typeface="Calibri"/>
                <a:ea typeface="Calibri"/>
                <a:cs typeface="Calibri"/>
                <a:sym typeface="Calibri"/>
              </a:defRPr>
            </a:lvl2pPr>
            <a:lvl3pPr indent="-304800" lvl="2" marL="1371600">
              <a:spcBef>
                <a:spcPts val="0"/>
              </a:spcBef>
              <a:spcAft>
                <a:spcPts val="0"/>
              </a:spcAft>
              <a:buSzPts val="1200"/>
              <a:buFont typeface="Calibri"/>
              <a:buChar char="■"/>
              <a:defRPr sz="1200">
                <a:latin typeface="Calibri"/>
                <a:ea typeface="Calibri"/>
                <a:cs typeface="Calibri"/>
                <a:sym typeface="Calibri"/>
              </a:defRPr>
            </a:lvl3pPr>
            <a:lvl4pPr indent="-304800" lvl="3" marL="1828800">
              <a:spcBef>
                <a:spcPts val="0"/>
              </a:spcBef>
              <a:spcAft>
                <a:spcPts val="0"/>
              </a:spcAft>
              <a:buSzPts val="1200"/>
              <a:buFont typeface="Calibri"/>
              <a:buChar char="●"/>
              <a:defRPr sz="1200">
                <a:latin typeface="Calibri"/>
                <a:ea typeface="Calibri"/>
                <a:cs typeface="Calibri"/>
                <a:sym typeface="Calibri"/>
              </a:defRPr>
            </a:lvl4pPr>
            <a:lvl5pPr indent="-304800" lvl="4" marL="2286000">
              <a:spcBef>
                <a:spcPts val="0"/>
              </a:spcBef>
              <a:spcAft>
                <a:spcPts val="0"/>
              </a:spcAft>
              <a:buSzPts val="1200"/>
              <a:buFont typeface="Calibri"/>
              <a:buChar char="○"/>
              <a:defRPr sz="1200">
                <a:latin typeface="Calibri"/>
                <a:ea typeface="Calibri"/>
                <a:cs typeface="Calibri"/>
                <a:sym typeface="Calibri"/>
              </a:defRPr>
            </a:lvl5pPr>
            <a:lvl6pPr indent="-304800" lvl="5" marL="2743200">
              <a:spcBef>
                <a:spcPts val="0"/>
              </a:spcBef>
              <a:spcAft>
                <a:spcPts val="0"/>
              </a:spcAft>
              <a:buSzPts val="1200"/>
              <a:buFont typeface="Calibri"/>
              <a:buChar char="■"/>
              <a:defRPr sz="1200">
                <a:latin typeface="Calibri"/>
                <a:ea typeface="Calibri"/>
                <a:cs typeface="Calibri"/>
                <a:sym typeface="Calibri"/>
              </a:defRPr>
            </a:lvl6pPr>
            <a:lvl7pPr indent="-304800" lvl="6" marL="3200400">
              <a:spcBef>
                <a:spcPts val="0"/>
              </a:spcBef>
              <a:spcAft>
                <a:spcPts val="0"/>
              </a:spcAft>
              <a:buSzPts val="1200"/>
              <a:buFont typeface="Calibri"/>
              <a:buChar char="●"/>
              <a:defRPr sz="1200">
                <a:latin typeface="Calibri"/>
                <a:ea typeface="Calibri"/>
                <a:cs typeface="Calibri"/>
                <a:sym typeface="Calibri"/>
              </a:defRPr>
            </a:lvl7pPr>
            <a:lvl8pPr indent="-304800" lvl="7" marL="3657600">
              <a:spcBef>
                <a:spcPts val="0"/>
              </a:spcBef>
              <a:spcAft>
                <a:spcPts val="0"/>
              </a:spcAft>
              <a:buSzPts val="1200"/>
              <a:buFont typeface="Calibri"/>
              <a:buChar char="○"/>
              <a:defRPr sz="1200">
                <a:latin typeface="Calibri"/>
                <a:ea typeface="Calibri"/>
                <a:cs typeface="Calibri"/>
                <a:sym typeface="Calibri"/>
              </a:defRPr>
            </a:lvl8pPr>
            <a:lvl9pPr indent="-304800" lvl="8" marL="4114800">
              <a:spcBef>
                <a:spcPts val="0"/>
              </a:spcBef>
              <a:spcAft>
                <a:spcPts val="0"/>
              </a:spcAft>
              <a:buSzPts val="1200"/>
              <a:buFont typeface="Calibri"/>
              <a:buChar char="■"/>
              <a:defRPr sz="1200">
                <a:latin typeface="Calibri"/>
                <a:ea typeface="Calibri"/>
                <a:cs typeface="Calibri"/>
                <a:sym typeface="Calibri"/>
              </a:defRPr>
            </a:lvl9pPr>
          </a:lstStyle>
          <a:p/>
        </p:txBody>
      </p:sp>
      <p:sp>
        <p:nvSpPr>
          <p:cNvPr id="24" name="Google Shape;24;p5"/>
          <p:cNvSpPr txBox="1"/>
          <p:nvPr>
            <p:ph idx="12" type="sldNum"/>
          </p:nvPr>
        </p:nvSpPr>
        <p:spPr>
          <a:xfrm>
            <a:off x="8472458" y="4663217"/>
            <a:ext cx="548700" cy="338700"/>
          </a:xfrm>
          <a:prstGeom prst="rect">
            <a:avLst/>
          </a:prstGeom>
        </p:spPr>
        <p:txBody>
          <a:bodyPr anchorCtr="0" anchor="ctr" bIns="91425" lIns="91425" spcFirstLastPara="1" rIns="91425" wrap="square" tIns="91425">
            <a:spAutoFit/>
          </a:bodyPr>
          <a:lstStyle>
            <a:lvl1pPr lvl="0">
              <a:buNone/>
              <a:defRPr>
                <a:latin typeface="Calibri"/>
                <a:ea typeface="Calibri"/>
                <a:cs typeface="Calibri"/>
                <a:sym typeface="Calibri"/>
              </a:defRPr>
            </a:lvl1pPr>
            <a:lvl2pPr lvl="1">
              <a:buNone/>
              <a:defRPr>
                <a:latin typeface="Calibri"/>
                <a:ea typeface="Calibri"/>
                <a:cs typeface="Calibri"/>
                <a:sym typeface="Calibri"/>
              </a:defRPr>
            </a:lvl2pPr>
            <a:lvl3pPr lvl="2">
              <a:buNone/>
              <a:defRPr>
                <a:latin typeface="Calibri"/>
                <a:ea typeface="Calibri"/>
                <a:cs typeface="Calibri"/>
                <a:sym typeface="Calibri"/>
              </a:defRPr>
            </a:lvl3pPr>
            <a:lvl4pPr lvl="3">
              <a:buNone/>
              <a:defRPr>
                <a:latin typeface="Calibri"/>
                <a:ea typeface="Calibri"/>
                <a:cs typeface="Calibri"/>
                <a:sym typeface="Calibri"/>
              </a:defRPr>
            </a:lvl4pPr>
            <a:lvl5pPr lvl="4">
              <a:buNone/>
              <a:defRPr>
                <a:latin typeface="Calibri"/>
                <a:ea typeface="Calibri"/>
                <a:cs typeface="Calibri"/>
                <a:sym typeface="Calibri"/>
              </a:defRPr>
            </a:lvl5pPr>
            <a:lvl6pPr lvl="5">
              <a:buNone/>
              <a:defRPr>
                <a:latin typeface="Calibri"/>
                <a:ea typeface="Calibri"/>
                <a:cs typeface="Calibri"/>
                <a:sym typeface="Calibri"/>
              </a:defRPr>
            </a:lvl6pPr>
            <a:lvl7pPr lvl="6">
              <a:buNone/>
              <a:defRPr>
                <a:latin typeface="Calibri"/>
                <a:ea typeface="Calibri"/>
                <a:cs typeface="Calibri"/>
                <a:sym typeface="Calibri"/>
              </a:defRPr>
            </a:lvl7pPr>
            <a:lvl8pPr lvl="7">
              <a:buNone/>
              <a:defRPr>
                <a:latin typeface="Calibri"/>
                <a:ea typeface="Calibri"/>
                <a:cs typeface="Calibri"/>
                <a:sym typeface="Calibri"/>
              </a:defRPr>
            </a:lvl8pPr>
            <a:lvl9pPr lvl="8">
              <a:buNone/>
              <a:defRPr>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Font typeface="Calibri"/>
              <a:buNone/>
              <a:defRPr>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p:txBody>
      </p:sp>
      <p:sp>
        <p:nvSpPr>
          <p:cNvPr id="27" name="Google Shape;27;p6"/>
          <p:cNvSpPr txBox="1"/>
          <p:nvPr>
            <p:ph idx="12" type="sldNum"/>
          </p:nvPr>
        </p:nvSpPr>
        <p:spPr>
          <a:xfrm>
            <a:off x="8472458" y="4663217"/>
            <a:ext cx="548700" cy="338700"/>
          </a:xfrm>
          <a:prstGeom prst="rect">
            <a:avLst/>
          </a:prstGeom>
        </p:spPr>
        <p:txBody>
          <a:bodyPr anchorCtr="0" anchor="ctr" bIns="91425" lIns="91425" spcFirstLastPara="1" rIns="91425" wrap="square" tIns="91425">
            <a:spAutoFit/>
          </a:bodyPr>
          <a:lstStyle>
            <a:lvl1pPr lvl="0">
              <a:buNone/>
              <a:defRPr>
                <a:latin typeface="Calibri"/>
                <a:ea typeface="Calibri"/>
                <a:cs typeface="Calibri"/>
                <a:sym typeface="Calibri"/>
              </a:defRPr>
            </a:lvl1pPr>
            <a:lvl2pPr lvl="1">
              <a:buNone/>
              <a:defRPr>
                <a:latin typeface="Calibri"/>
                <a:ea typeface="Calibri"/>
                <a:cs typeface="Calibri"/>
                <a:sym typeface="Calibri"/>
              </a:defRPr>
            </a:lvl2pPr>
            <a:lvl3pPr lvl="2">
              <a:buNone/>
              <a:defRPr>
                <a:latin typeface="Calibri"/>
                <a:ea typeface="Calibri"/>
                <a:cs typeface="Calibri"/>
                <a:sym typeface="Calibri"/>
              </a:defRPr>
            </a:lvl3pPr>
            <a:lvl4pPr lvl="3">
              <a:buNone/>
              <a:defRPr>
                <a:latin typeface="Calibri"/>
                <a:ea typeface="Calibri"/>
                <a:cs typeface="Calibri"/>
                <a:sym typeface="Calibri"/>
              </a:defRPr>
            </a:lvl4pPr>
            <a:lvl5pPr lvl="4">
              <a:buNone/>
              <a:defRPr>
                <a:latin typeface="Calibri"/>
                <a:ea typeface="Calibri"/>
                <a:cs typeface="Calibri"/>
                <a:sym typeface="Calibri"/>
              </a:defRPr>
            </a:lvl5pPr>
            <a:lvl6pPr lvl="5">
              <a:buNone/>
              <a:defRPr>
                <a:latin typeface="Calibri"/>
                <a:ea typeface="Calibri"/>
                <a:cs typeface="Calibri"/>
                <a:sym typeface="Calibri"/>
              </a:defRPr>
            </a:lvl6pPr>
            <a:lvl7pPr lvl="6">
              <a:buNone/>
              <a:defRPr>
                <a:latin typeface="Calibri"/>
                <a:ea typeface="Calibri"/>
                <a:cs typeface="Calibri"/>
                <a:sym typeface="Calibri"/>
              </a:defRPr>
            </a:lvl7pPr>
            <a:lvl8pPr lvl="7">
              <a:buNone/>
              <a:defRPr>
                <a:latin typeface="Calibri"/>
                <a:ea typeface="Calibri"/>
                <a:cs typeface="Calibri"/>
                <a:sym typeface="Calibri"/>
              </a:defRPr>
            </a:lvl8pPr>
            <a:lvl9pPr lvl="8">
              <a:buNone/>
              <a:defRPr>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sp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387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sp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387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sp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sp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sp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387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sp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387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sp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38700"/>
          </a:xfrm>
          <a:prstGeom prst="rect">
            <a:avLst/>
          </a:prstGeom>
          <a:noFill/>
          <a:ln>
            <a:noFill/>
          </a:ln>
        </p:spPr>
        <p:txBody>
          <a:bodyPr anchorCtr="0" anchor="ctr" bIns="91425" lIns="91425" spcFirstLastPara="1" rIns="91425" wrap="square" tIns="91425">
            <a:sp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ctrTitle"/>
          </p:nvPr>
        </p:nvSpPr>
        <p:spPr>
          <a:xfrm>
            <a:off x="311708" y="744575"/>
            <a:ext cx="8520600" cy="985200"/>
          </a:xfrm>
          <a:prstGeom prst="rect">
            <a:avLst/>
          </a:prstGeom>
        </p:spPr>
        <p:txBody>
          <a:bodyPr anchorCtr="0" anchor="b" bIns="91425" lIns="91425" spcFirstLastPara="1" rIns="91425" wrap="square" tIns="91425">
            <a:spAutoFit/>
          </a:bodyPr>
          <a:lstStyle/>
          <a:p>
            <a:pPr indent="0" lvl="0" marL="0" rtl="0" algn="ctr">
              <a:spcBef>
                <a:spcPts val="0"/>
              </a:spcBef>
              <a:spcAft>
                <a:spcPts val="0"/>
              </a:spcAft>
              <a:buNone/>
            </a:pPr>
            <a:r>
              <a:rPr lang="en"/>
              <a:t>Lecture 3</a:t>
            </a:r>
            <a:endParaRPr/>
          </a:p>
        </p:txBody>
      </p:sp>
      <p:sp>
        <p:nvSpPr>
          <p:cNvPr id="60" name="Google Shape;60;p14"/>
          <p:cNvSpPr txBox="1"/>
          <p:nvPr>
            <p:ph idx="1" type="subTitle"/>
          </p:nvPr>
        </p:nvSpPr>
        <p:spPr>
          <a:xfrm>
            <a:off x="311700" y="2834125"/>
            <a:ext cx="8520600" cy="6156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lang="en"/>
              <a:t>Mia Mohammad Imran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idx="1" type="body"/>
          </p:nvPr>
        </p:nvSpPr>
        <p:spPr>
          <a:xfrm>
            <a:off x="311700" y="1152475"/>
            <a:ext cx="8520600" cy="2675700"/>
          </a:xfrm>
          <a:prstGeom prst="rect">
            <a:avLst/>
          </a:prstGeom>
          <a:noFill/>
          <a:ln>
            <a:noFill/>
          </a:ln>
        </p:spPr>
        <p:txBody>
          <a:bodyPr anchorCtr="0" anchor="t" bIns="34275" lIns="68575" spcFirstLastPara="1" rIns="68575" wrap="square" tIns="34275">
            <a:noAutofit/>
          </a:bodyPr>
          <a:lstStyle/>
          <a:p>
            <a:pPr indent="-355600" lvl="0" marL="457200" rtl="0" algn="l">
              <a:lnSpc>
                <a:spcPct val="100000"/>
              </a:lnSpc>
              <a:spcBef>
                <a:spcPts val="0"/>
              </a:spcBef>
              <a:spcAft>
                <a:spcPts val="0"/>
              </a:spcAft>
              <a:buClr>
                <a:schemeClr val="dk1"/>
              </a:buClr>
              <a:buSzPts val="2000"/>
              <a:buChar char="●"/>
            </a:pPr>
            <a:r>
              <a:rPr lang="en" sz="2000">
                <a:solidFill>
                  <a:srgbClr val="0000CC"/>
                </a:solidFill>
              </a:rPr>
              <a:t>Let’s modify the sorting problem</a:t>
            </a:r>
            <a:endParaRPr sz="2000">
              <a:solidFill>
                <a:srgbClr val="0000CC"/>
              </a:solidFill>
            </a:endParaRPr>
          </a:p>
          <a:p>
            <a:pPr indent="-355600" lvl="0" marL="457200" rtl="0" algn="l">
              <a:lnSpc>
                <a:spcPct val="100000"/>
              </a:lnSpc>
              <a:spcBef>
                <a:spcPts val="1000"/>
              </a:spcBef>
              <a:spcAft>
                <a:spcPts val="0"/>
              </a:spcAft>
              <a:buClr>
                <a:schemeClr val="dk1"/>
              </a:buClr>
              <a:buSzPts val="2000"/>
              <a:buChar char="●"/>
            </a:pPr>
            <a:r>
              <a:rPr lang="en" sz="2000">
                <a:solidFill>
                  <a:srgbClr val="0000CC"/>
                </a:solidFill>
              </a:rPr>
              <a:t>“Modified” </a:t>
            </a:r>
            <a:r>
              <a:rPr lang="en" sz="2000">
                <a:solidFill>
                  <a:srgbClr val="0000CC"/>
                </a:solidFill>
              </a:rPr>
              <a:t>Sorting problem</a:t>
            </a:r>
            <a:r>
              <a:rPr lang="en" sz="2000">
                <a:solidFill>
                  <a:srgbClr val="0000CC"/>
                </a:solidFill>
              </a:rPr>
              <a:t> </a:t>
            </a:r>
            <a:r>
              <a:rPr lang="en" sz="2000">
                <a:solidFill>
                  <a:schemeClr val="dk1"/>
                </a:solidFill>
              </a:rPr>
              <a:t>— show the largest and the smallest of the read-in numbers</a:t>
            </a:r>
            <a:endParaRPr sz="2000">
              <a:solidFill>
                <a:schemeClr val="dk1"/>
              </a:solidFill>
            </a:endParaRPr>
          </a:p>
          <a:p>
            <a:pPr indent="-342900" lvl="1" marL="914400" rtl="0" algn="l">
              <a:lnSpc>
                <a:spcPct val="100000"/>
              </a:lnSpc>
              <a:spcBef>
                <a:spcPts val="1000"/>
              </a:spcBef>
              <a:spcAft>
                <a:spcPts val="0"/>
              </a:spcAft>
              <a:buClr>
                <a:schemeClr val="dk1"/>
              </a:buClr>
              <a:buSzPts val="1800"/>
              <a:buChar char="○"/>
            </a:pPr>
            <a:r>
              <a:rPr lang="en" sz="1800">
                <a:solidFill>
                  <a:schemeClr val="dk1"/>
                </a:solidFill>
              </a:rPr>
              <a:t>Where is the complexity increase?</a:t>
            </a:r>
            <a:endParaRPr sz="1800">
              <a:solidFill>
                <a:schemeClr val="dk1"/>
              </a:solidFill>
            </a:endParaRPr>
          </a:p>
          <a:p>
            <a:pPr indent="-355600" lvl="0" marL="457200" rtl="0" algn="l">
              <a:lnSpc>
                <a:spcPct val="100000"/>
              </a:lnSpc>
              <a:spcBef>
                <a:spcPts val="1000"/>
              </a:spcBef>
              <a:spcAft>
                <a:spcPts val="0"/>
              </a:spcAft>
              <a:buClr>
                <a:schemeClr val="dk1"/>
              </a:buClr>
              <a:buSzPts val="2000"/>
              <a:buChar char="●"/>
            </a:pPr>
            <a:r>
              <a:rPr lang="en" sz="2000">
                <a:solidFill>
                  <a:srgbClr val="0000CC"/>
                </a:solidFill>
              </a:rPr>
              <a:t>“Further Modified” </a:t>
            </a:r>
            <a:r>
              <a:rPr lang="en" sz="2000">
                <a:solidFill>
                  <a:srgbClr val="0000CC"/>
                </a:solidFill>
              </a:rPr>
              <a:t>Sorting problem</a:t>
            </a:r>
            <a:r>
              <a:rPr lang="en" sz="2000">
                <a:solidFill>
                  <a:schemeClr val="dk1"/>
                </a:solidFill>
              </a:rPr>
              <a:t> — show the read-in numbers in a sorted ascending order.</a:t>
            </a:r>
            <a:endParaRPr sz="2000">
              <a:solidFill>
                <a:schemeClr val="dk1"/>
              </a:solidFill>
            </a:endParaRPr>
          </a:p>
          <a:p>
            <a:pPr indent="-342900" lvl="1" marL="914400" rtl="0" algn="l">
              <a:lnSpc>
                <a:spcPct val="100000"/>
              </a:lnSpc>
              <a:spcBef>
                <a:spcPts val="1000"/>
              </a:spcBef>
              <a:spcAft>
                <a:spcPts val="1000"/>
              </a:spcAft>
              <a:buClr>
                <a:schemeClr val="dk1"/>
              </a:buClr>
              <a:buSzPts val="1800"/>
              <a:buChar char="○"/>
            </a:pPr>
            <a:r>
              <a:rPr lang="en" sz="1800">
                <a:solidFill>
                  <a:schemeClr val="dk1"/>
                </a:solidFill>
              </a:rPr>
              <a:t>Where is the complexity increase? </a:t>
            </a:r>
            <a:endParaRPr sz="2000">
              <a:solidFill>
                <a:schemeClr val="dk1"/>
              </a:solidFill>
            </a:endParaRPr>
          </a:p>
        </p:txBody>
      </p:sp>
      <p:sp>
        <p:nvSpPr>
          <p:cNvPr id="124" name="Google Shape;124;p23"/>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Examples for in-class discussion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idx="1" type="body"/>
          </p:nvPr>
        </p:nvSpPr>
        <p:spPr>
          <a:xfrm>
            <a:off x="311700" y="1152475"/>
            <a:ext cx="8520600" cy="3416400"/>
          </a:xfrm>
          <a:prstGeom prst="rect">
            <a:avLst/>
          </a:prstGeom>
          <a:noFill/>
          <a:ln>
            <a:noFill/>
          </a:ln>
        </p:spPr>
        <p:txBody>
          <a:bodyPr anchorCtr="0" anchor="t" bIns="34275" lIns="68575" spcFirstLastPara="1" rIns="68575" wrap="square" tIns="34275">
            <a:noAutofit/>
          </a:bodyPr>
          <a:lstStyle/>
          <a:p>
            <a:pPr indent="-355600" lvl="0" marL="457200" rtl="0" algn="l">
              <a:lnSpc>
                <a:spcPct val="150000"/>
              </a:lnSpc>
              <a:spcBef>
                <a:spcPts val="0"/>
              </a:spcBef>
              <a:spcAft>
                <a:spcPts val="0"/>
              </a:spcAft>
              <a:buClr>
                <a:schemeClr val="dk1"/>
              </a:buClr>
              <a:buSzPts val="2000"/>
              <a:buChar char="●"/>
            </a:pPr>
            <a:r>
              <a:rPr lang="en" sz="2000">
                <a:solidFill>
                  <a:schemeClr val="dk1"/>
                </a:solidFill>
              </a:rPr>
              <a:t>Via “</a:t>
            </a:r>
            <a:r>
              <a:rPr lang="en" sz="2000">
                <a:solidFill>
                  <a:srgbClr val="0000CC"/>
                </a:solidFill>
              </a:rPr>
              <a:t>simplification</a:t>
            </a:r>
            <a:r>
              <a:rPr lang="en" sz="2000">
                <a:solidFill>
                  <a:schemeClr val="dk1"/>
                </a:solidFill>
              </a:rPr>
              <a:t>”</a:t>
            </a:r>
            <a:endParaRPr sz="2000">
              <a:solidFill>
                <a:schemeClr val="dk1"/>
              </a:solidFill>
            </a:endParaRPr>
          </a:p>
          <a:p>
            <a:pPr indent="-355600" lvl="1" marL="914400" rtl="0" algn="l">
              <a:lnSpc>
                <a:spcPct val="150000"/>
              </a:lnSpc>
              <a:spcBef>
                <a:spcPts val="0"/>
              </a:spcBef>
              <a:spcAft>
                <a:spcPts val="0"/>
              </a:spcAft>
              <a:buClr>
                <a:schemeClr val="dk1"/>
              </a:buClr>
              <a:buSzPts val="2000"/>
              <a:buChar char="○"/>
            </a:pPr>
            <a:r>
              <a:rPr i="1" lang="en" sz="2000" u="sng">
                <a:solidFill>
                  <a:srgbClr val="0000CC"/>
                </a:solidFill>
              </a:rPr>
              <a:t>Decomposition</a:t>
            </a:r>
            <a:r>
              <a:rPr lang="en" sz="2000">
                <a:solidFill>
                  <a:schemeClr val="dk1"/>
                </a:solidFill>
              </a:rPr>
              <a:t> of the problem and of the solution</a:t>
            </a:r>
            <a:endParaRPr sz="2000">
              <a:solidFill>
                <a:schemeClr val="dk1"/>
              </a:solidFill>
            </a:endParaRPr>
          </a:p>
          <a:p>
            <a:pPr indent="-355600" lvl="1" marL="914400" rtl="0" algn="l">
              <a:lnSpc>
                <a:spcPct val="150000"/>
              </a:lnSpc>
              <a:spcBef>
                <a:spcPts val="0"/>
              </a:spcBef>
              <a:spcAft>
                <a:spcPts val="0"/>
              </a:spcAft>
              <a:buClr>
                <a:schemeClr val="dk1"/>
              </a:buClr>
              <a:buSzPts val="2000"/>
              <a:buChar char="○"/>
            </a:pPr>
            <a:r>
              <a:rPr i="1" lang="en" sz="2000" u="sng">
                <a:solidFill>
                  <a:srgbClr val="0000CC"/>
                </a:solidFill>
              </a:rPr>
              <a:t>Modularization</a:t>
            </a:r>
            <a:r>
              <a:rPr lang="en" sz="2000">
                <a:solidFill>
                  <a:schemeClr val="dk1"/>
                </a:solidFill>
              </a:rPr>
              <a:t> of solution</a:t>
            </a:r>
            <a:endParaRPr sz="2000">
              <a:solidFill>
                <a:schemeClr val="dk1"/>
              </a:solidFill>
            </a:endParaRPr>
          </a:p>
          <a:p>
            <a:pPr indent="-355600" lvl="1" marL="914400" rtl="0" algn="l">
              <a:lnSpc>
                <a:spcPct val="150000"/>
              </a:lnSpc>
              <a:spcBef>
                <a:spcPts val="0"/>
              </a:spcBef>
              <a:spcAft>
                <a:spcPts val="0"/>
              </a:spcAft>
              <a:buClr>
                <a:schemeClr val="dk1"/>
              </a:buClr>
              <a:buSzPts val="2000"/>
              <a:buChar char="○"/>
            </a:pPr>
            <a:r>
              <a:rPr i="1" lang="en" sz="2000" u="sng">
                <a:solidFill>
                  <a:srgbClr val="0000CC"/>
                </a:solidFill>
              </a:rPr>
              <a:t>Separation of concerns</a:t>
            </a:r>
            <a:r>
              <a:rPr lang="en" sz="2000">
                <a:solidFill>
                  <a:schemeClr val="dk1"/>
                </a:solidFill>
              </a:rPr>
              <a:t> of problem and of solutio</a:t>
            </a:r>
            <a:r>
              <a:rPr lang="en" sz="2000">
                <a:solidFill>
                  <a:schemeClr val="dk1"/>
                </a:solidFill>
              </a:rPr>
              <a:t>n</a:t>
            </a:r>
            <a:endParaRPr sz="2000">
              <a:solidFill>
                <a:schemeClr val="dk1"/>
              </a:solidFill>
            </a:endParaRPr>
          </a:p>
          <a:p>
            <a:pPr indent="-355600" lvl="1" marL="914400" rtl="0" algn="l">
              <a:lnSpc>
                <a:spcPct val="150000"/>
              </a:lnSpc>
              <a:spcBef>
                <a:spcPts val="0"/>
              </a:spcBef>
              <a:spcAft>
                <a:spcPts val="0"/>
              </a:spcAft>
              <a:buClr>
                <a:schemeClr val="dk1"/>
              </a:buClr>
              <a:buSzPts val="2000"/>
              <a:buChar char="○"/>
            </a:pPr>
            <a:r>
              <a:rPr i="1" lang="en" sz="2000" u="sng">
                <a:solidFill>
                  <a:srgbClr val="0000CC"/>
                </a:solidFill>
              </a:rPr>
              <a:t>Incrementally</a:t>
            </a:r>
            <a:r>
              <a:rPr lang="en" sz="2000">
                <a:solidFill>
                  <a:schemeClr val="dk1"/>
                </a:solidFill>
              </a:rPr>
              <a:t> resolve problems </a:t>
            </a:r>
            <a:endParaRPr sz="2000">
              <a:solidFill>
                <a:schemeClr val="dk1"/>
              </a:solidFill>
            </a:endParaRPr>
          </a:p>
        </p:txBody>
      </p:sp>
      <p:sp>
        <p:nvSpPr>
          <p:cNvPr id="131" name="Google Shape;131;p24"/>
          <p:cNvSpPr txBox="1"/>
          <p:nvPr/>
        </p:nvSpPr>
        <p:spPr>
          <a:xfrm>
            <a:off x="419325" y="3933400"/>
            <a:ext cx="8412900" cy="377100"/>
          </a:xfrm>
          <a:prstGeom prst="rect">
            <a:avLst/>
          </a:prstGeom>
          <a:solidFill>
            <a:srgbClr val="FFFF00"/>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2000">
                <a:solidFill>
                  <a:schemeClr val="dk1"/>
                </a:solidFill>
                <a:latin typeface="Calibri"/>
                <a:ea typeface="Calibri"/>
                <a:cs typeface="Calibri"/>
                <a:sym typeface="Calibri"/>
              </a:rPr>
              <a:t>*** Not “advertised,” but sometimes used technique is:  </a:t>
            </a:r>
            <a:r>
              <a:rPr lang="en" sz="2000" u="sng">
                <a:solidFill>
                  <a:schemeClr val="dk1"/>
                </a:solidFill>
                <a:latin typeface="Calibri"/>
                <a:ea typeface="Calibri"/>
                <a:cs typeface="Calibri"/>
                <a:sym typeface="Calibri"/>
              </a:rPr>
              <a:t>REDUCE</a:t>
            </a:r>
            <a:r>
              <a:rPr lang="en" sz="2000">
                <a:solidFill>
                  <a:schemeClr val="dk1"/>
                </a:solidFill>
                <a:latin typeface="Calibri"/>
                <a:ea typeface="Calibri"/>
                <a:cs typeface="Calibri"/>
                <a:sym typeface="Calibri"/>
              </a:rPr>
              <a:t> the problem</a:t>
            </a:r>
            <a:endParaRPr sz="2000">
              <a:solidFill>
                <a:schemeClr val="dk1"/>
              </a:solidFill>
              <a:latin typeface="Calibri"/>
              <a:ea typeface="Calibri"/>
              <a:cs typeface="Calibri"/>
              <a:sym typeface="Calibri"/>
            </a:endParaRPr>
          </a:p>
        </p:txBody>
      </p:sp>
      <p:sp>
        <p:nvSpPr>
          <p:cNvPr id="132" name="Google Shape;132;p24"/>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Handling Complexities (A)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5"/>
          <p:cNvSpPr txBox="1"/>
          <p:nvPr>
            <p:ph idx="1" type="body"/>
          </p:nvPr>
        </p:nvSpPr>
        <p:spPr>
          <a:xfrm>
            <a:off x="311700" y="1152475"/>
            <a:ext cx="8520600" cy="3173400"/>
          </a:xfrm>
          <a:prstGeom prst="rect">
            <a:avLst/>
          </a:prstGeom>
          <a:noFill/>
          <a:ln>
            <a:noFill/>
          </a:ln>
        </p:spPr>
        <p:txBody>
          <a:bodyPr anchorCtr="0" anchor="t" bIns="34275" lIns="68575" spcFirstLastPara="1" rIns="68575" wrap="square" tIns="34275">
            <a:noAutofit/>
          </a:bodyPr>
          <a:lstStyle/>
          <a:p>
            <a:pPr indent="-355600" lvl="0" marL="457200" rtl="0" algn="l">
              <a:lnSpc>
                <a:spcPct val="150000"/>
              </a:lnSpc>
              <a:spcBef>
                <a:spcPts val="0"/>
              </a:spcBef>
              <a:spcAft>
                <a:spcPts val="0"/>
              </a:spcAft>
              <a:buClr>
                <a:schemeClr val="dk1"/>
              </a:buClr>
              <a:buSzPts val="2000"/>
              <a:buChar char="●"/>
            </a:pPr>
            <a:r>
              <a:rPr lang="en" sz="2000">
                <a:solidFill>
                  <a:schemeClr val="dk1"/>
                </a:solidFill>
              </a:rPr>
              <a:t>Via “</a:t>
            </a:r>
            <a:r>
              <a:rPr lang="en" sz="2000">
                <a:solidFill>
                  <a:srgbClr val="0000CC"/>
                </a:solidFill>
              </a:rPr>
              <a:t>improving technology and tools</a:t>
            </a:r>
            <a:r>
              <a:rPr lang="en" sz="2000">
                <a:solidFill>
                  <a:schemeClr val="dk1"/>
                </a:solidFill>
              </a:rPr>
              <a:t>”</a:t>
            </a:r>
            <a:endParaRPr sz="2000">
              <a:solidFill>
                <a:schemeClr val="dk1"/>
              </a:solidFill>
            </a:endParaRPr>
          </a:p>
          <a:p>
            <a:pPr indent="-355600" lvl="1" marL="914400" rtl="0" algn="l">
              <a:lnSpc>
                <a:spcPct val="150000"/>
              </a:lnSpc>
              <a:spcBef>
                <a:spcPts val="0"/>
              </a:spcBef>
              <a:spcAft>
                <a:spcPts val="0"/>
              </a:spcAft>
              <a:buClr>
                <a:schemeClr val="dk1"/>
              </a:buClr>
              <a:buSzPts val="2000"/>
              <a:buChar char="○"/>
            </a:pPr>
            <a:r>
              <a:rPr i="1" lang="en" sz="2000" u="sng">
                <a:solidFill>
                  <a:srgbClr val="0000CC"/>
                </a:solidFill>
              </a:rPr>
              <a:t>Database</a:t>
            </a:r>
            <a:r>
              <a:rPr lang="en" sz="2000">
                <a:solidFill>
                  <a:srgbClr val="0000CC"/>
                </a:solidFill>
              </a:rPr>
              <a:t> </a:t>
            </a:r>
            <a:r>
              <a:rPr lang="en" sz="2000">
                <a:solidFill>
                  <a:schemeClr val="dk1"/>
                </a:solidFill>
              </a:rPr>
              <a:t>to handle information and structures of information</a:t>
            </a:r>
            <a:endParaRPr sz="2000">
              <a:solidFill>
                <a:schemeClr val="dk1"/>
              </a:solidFill>
            </a:endParaRPr>
          </a:p>
          <a:p>
            <a:pPr indent="-355600" lvl="1" marL="914400" rtl="0" algn="l">
              <a:lnSpc>
                <a:spcPct val="150000"/>
              </a:lnSpc>
              <a:spcBef>
                <a:spcPts val="0"/>
              </a:spcBef>
              <a:spcAft>
                <a:spcPts val="0"/>
              </a:spcAft>
              <a:buClr>
                <a:schemeClr val="dk1"/>
              </a:buClr>
              <a:buSzPts val="2000"/>
              <a:buChar char="○"/>
            </a:pPr>
            <a:r>
              <a:rPr lang="en" sz="2000">
                <a:solidFill>
                  <a:schemeClr val="dk1"/>
                </a:solidFill>
              </a:rPr>
              <a:t>Programming and </a:t>
            </a:r>
            <a:r>
              <a:rPr i="1" lang="en" sz="2000" u="sng">
                <a:solidFill>
                  <a:srgbClr val="0000CC"/>
                </a:solidFill>
              </a:rPr>
              <a:t>dev. platforms</a:t>
            </a:r>
            <a:endParaRPr sz="2000">
              <a:solidFill>
                <a:srgbClr val="0000CC"/>
              </a:solidFill>
            </a:endParaRPr>
          </a:p>
          <a:p>
            <a:pPr indent="-355600" lvl="1" marL="914400" rtl="0" algn="l">
              <a:lnSpc>
                <a:spcPct val="150000"/>
              </a:lnSpc>
              <a:spcBef>
                <a:spcPts val="0"/>
              </a:spcBef>
              <a:spcAft>
                <a:spcPts val="0"/>
              </a:spcAft>
              <a:buClr>
                <a:schemeClr val="dk1"/>
              </a:buClr>
              <a:buSzPts val="2000"/>
              <a:buChar char="○"/>
            </a:pPr>
            <a:r>
              <a:rPr lang="en" sz="2000">
                <a:solidFill>
                  <a:schemeClr val="dk1"/>
                </a:solidFill>
              </a:rPr>
              <a:t>Computing </a:t>
            </a:r>
            <a:r>
              <a:rPr i="1" lang="en" sz="2000" u="sng">
                <a:solidFill>
                  <a:srgbClr val="0000CC"/>
                </a:solidFill>
              </a:rPr>
              <a:t>network</a:t>
            </a:r>
            <a:endParaRPr sz="2000">
              <a:solidFill>
                <a:srgbClr val="0000CC"/>
              </a:solidFill>
            </a:endParaRPr>
          </a:p>
          <a:p>
            <a:pPr indent="-355600" lvl="1" marL="914400" rtl="0" algn="l">
              <a:lnSpc>
                <a:spcPct val="150000"/>
              </a:lnSpc>
              <a:spcBef>
                <a:spcPts val="0"/>
              </a:spcBef>
              <a:spcAft>
                <a:spcPts val="0"/>
              </a:spcAft>
              <a:buClr>
                <a:schemeClr val="dk1"/>
              </a:buClr>
              <a:buSzPts val="2000"/>
              <a:buChar char="○"/>
            </a:pPr>
            <a:r>
              <a:rPr lang="en" sz="2000">
                <a:solidFill>
                  <a:schemeClr val="dk1"/>
                </a:solidFill>
              </a:rPr>
              <a:t>Multi-developer </a:t>
            </a:r>
            <a:r>
              <a:rPr i="1" lang="en" sz="2000" u="sng">
                <a:solidFill>
                  <a:srgbClr val="0000CC"/>
                </a:solidFill>
              </a:rPr>
              <a:t>configuration management</a:t>
            </a:r>
            <a:endParaRPr sz="2000">
              <a:solidFill>
                <a:srgbClr val="0000CC"/>
              </a:solidFill>
            </a:endParaRPr>
          </a:p>
          <a:p>
            <a:pPr indent="-355600" lvl="1" marL="914400" rtl="0" algn="l">
              <a:lnSpc>
                <a:spcPct val="150000"/>
              </a:lnSpc>
              <a:spcBef>
                <a:spcPts val="0"/>
              </a:spcBef>
              <a:spcAft>
                <a:spcPts val="0"/>
              </a:spcAft>
              <a:buClr>
                <a:schemeClr val="dk1"/>
              </a:buClr>
              <a:buSzPts val="2000"/>
              <a:buChar char="○"/>
            </a:pPr>
            <a:r>
              <a:rPr i="1" lang="en" sz="2000" u="sng">
                <a:solidFill>
                  <a:srgbClr val="0000CC"/>
                </a:solidFill>
              </a:rPr>
              <a:t>Modeling</a:t>
            </a:r>
            <a:r>
              <a:rPr lang="en" sz="2000">
                <a:solidFill>
                  <a:srgbClr val="0000CC"/>
                </a:solidFill>
              </a:rPr>
              <a:t> </a:t>
            </a:r>
            <a:r>
              <a:rPr lang="en" sz="2000">
                <a:solidFill>
                  <a:schemeClr val="dk1"/>
                </a:solidFill>
              </a:rPr>
              <a:t>techniques of problem and solution</a:t>
            </a:r>
            <a:endParaRPr sz="2000">
              <a:solidFill>
                <a:schemeClr val="dk1"/>
              </a:solidFill>
            </a:endParaRPr>
          </a:p>
          <a:p>
            <a:pPr indent="-355600" lvl="1" marL="914400" rtl="0" algn="l">
              <a:lnSpc>
                <a:spcPct val="150000"/>
              </a:lnSpc>
              <a:spcBef>
                <a:spcPts val="0"/>
              </a:spcBef>
              <a:spcAft>
                <a:spcPts val="0"/>
              </a:spcAft>
              <a:buClr>
                <a:schemeClr val="dk1"/>
              </a:buClr>
              <a:buSzPts val="2000"/>
              <a:buChar char="○"/>
            </a:pPr>
            <a:r>
              <a:rPr lang="en" sz="2000">
                <a:solidFill>
                  <a:schemeClr val="dk1"/>
                </a:solidFill>
              </a:rPr>
              <a:t>Automated</a:t>
            </a:r>
            <a:r>
              <a:rPr lang="en" sz="2000">
                <a:solidFill>
                  <a:srgbClr val="0000CC"/>
                </a:solidFill>
              </a:rPr>
              <a:t> </a:t>
            </a:r>
            <a:r>
              <a:rPr i="1" lang="en" sz="2000" u="sng">
                <a:solidFill>
                  <a:srgbClr val="0000CC"/>
                </a:solidFill>
              </a:rPr>
              <a:t>testing</a:t>
            </a:r>
            <a:endParaRPr i="1" sz="2000" u="sng">
              <a:solidFill>
                <a:srgbClr val="0000CC"/>
              </a:solidFill>
            </a:endParaRPr>
          </a:p>
        </p:txBody>
      </p:sp>
      <p:sp>
        <p:nvSpPr>
          <p:cNvPr id="139" name="Google Shape;139;p25"/>
          <p:cNvSpPr txBox="1"/>
          <p:nvPr/>
        </p:nvSpPr>
        <p:spPr>
          <a:xfrm>
            <a:off x="423000" y="4379225"/>
            <a:ext cx="7495200" cy="684900"/>
          </a:xfrm>
          <a:prstGeom prst="rect">
            <a:avLst/>
          </a:prstGeom>
          <a:solidFill>
            <a:srgbClr val="FFFF00"/>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i="1" lang="en" sz="2000" u="sng">
                <a:solidFill>
                  <a:srgbClr val="800000"/>
                </a:solidFill>
                <a:latin typeface="Calibri"/>
                <a:ea typeface="Calibri"/>
                <a:cs typeface="Calibri"/>
                <a:sym typeface="Calibri"/>
              </a:rPr>
              <a:t>Note</a:t>
            </a:r>
            <a:r>
              <a:rPr i="1" lang="en" sz="2000">
                <a:solidFill>
                  <a:srgbClr val="800000"/>
                </a:solidFill>
                <a:latin typeface="Calibri"/>
                <a:ea typeface="Calibri"/>
                <a:cs typeface="Calibri"/>
                <a:sym typeface="Calibri"/>
              </a:rPr>
              <a:t>: The first time you use these, it will actually be </a:t>
            </a:r>
            <a:r>
              <a:rPr i="1" lang="en" sz="2000" u="sng">
                <a:solidFill>
                  <a:srgbClr val="800000"/>
                </a:solidFill>
                <a:latin typeface="Calibri"/>
                <a:ea typeface="Calibri"/>
                <a:cs typeface="Calibri"/>
                <a:sym typeface="Calibri"/>
              </a:rPr>
              <a:t>more </a:t>
            </a:r>
            <a:r>
              <a:rPr i="1" lang="en" sz="2000">
                <a:solidFill>
                  <a:srgbClr val="800000"/>
                </a:solidFill>
                <a:latin typeface="Calibri"/>
                <a:ea typeface="Calibri"/>
                <a:cs typeface="Calibri"/>
                <a:sym typeface="Calibri"/>
              </a:rPr>
              <a:t>complex.</a:t>
            </a:r>
            <a:endParaRPr i="1" sz="2000">
              <a:solidFill>
                <a:srgbClr val="800000"/>
              </a:solidFill>
              <a:latin typeface="Calibri"/>
              <a:ea typeface="Calibri"/>
              <a:cs typeface="Calibri"/>
              <a:sym typeface="Calibri"/>
            </a:endParaRPr>
          </a:p>
          <a:p>
            <a:pPr indent="0" lvl="0" marL="0" marR="0" rtl="0" algn="l">
              <a:spcBef>
                <a:spcPts val="0"/>
              </a:spcBef>
              <a:spcAft>
                <a:spcPts val="0"/>
              </a:spcAft>
              <a:buNone/>
            </a:pPr>
            <a:r>
              <a:rPr i="1" lang="en" sz="2000">
                <a:solidFill>
                  <a:srgbClr val="800000"/>
                </a:solidFill>
                <a:latin typeface="Calibri"/>
                <a:ea typeface="Calibri"/>
                <a:cs typeface="Calibri"/>
                <a:sym typeface="Calibri"/>
              </a:rPr>
              <a:t>Aka </a:t>
            </a:r>
            <a:r>
              <a:rPr i="1" lang="en" sz="2000" u="sng">
                <a:solidFill>
                  <a:srgbClr val="800000"/>
                </a:solidFill>
                <a:latin typeface="Calibri"/>
                <a:ea typeface="Calibri"/>
                <a:cs typeface="Calibri"/>
                <a:sym typeface="Calibri"/>
              </a:rPr>
              <a:t>Learning Curve</a:t>
            </a:r>
            <a:r>
              <a:rPr i="1" lang="en" sz="2000">
                <a:solidFill>
                  <a:srgbClr val="800000"/>
                </a:solidFill>
                <a:latin typeface="Calibri"/>
                <a:ea typeface="Calibri"/>
                <a:cs typeface="Calibri"/>
                <a:sym typeface="Calibri"/>
              </a:rPr>
              <a:t>: New tools initially increase complexity</a:t>
            </a:r>
            <a:endParaRPr i="1" sz="2000">
              <a:solidFill>
                <a:srgbClr val="800000"/>
              </a:solidFill>
              <a:latin typeface="Calibri"/>
              <a:ea typeface="Calibri"/>
              <a:cs typeface="Calibri"/>
              <a:sym typeface="Calibri"/>
            </a:endParaRPr>
          </a:p>
        </p:txBody>
      </p:sp>
      <p:sp>
        <p:nvSpPr>
          <p:cNvPr id="140" name="Google Shape;140;p25"/>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Handling Complexities (B)</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6"/>
          <p:cNvSpPr txBox="1"/>
          <p:nvPr>
            <p:ph idx="1" type="body"/>
          </p:nvPr>
        </p:nvSpPr>
        <p:spPr>
          <a:xfrm>
            <a:off x="311700" y="1152475"/>
            <a:ext cx="8520600" cy="3416400"/>
          </a:xfrm>
          <a:prstGeom prst="rect">
            <a:avLst/>
          </a:prstGeom>
          <a:noFill/>
          <a:ln>
            <a:noFill/>
          </a:ln>
        </p:spPr>
        <p:txBody>
          <a:bodyPr anchorCtr="0" anchor="t" bIns="34275" lIns="68575" spcFirstLastPara="1" rIns="68575" wrap="square" tIns="34275">
            <a:noAutofit/>
          </a:bodyPr>
          <a:lstStyle/>
          <a:p>
            <a:pPr indent="-355600" lvl="0" marL="457200" rtl="0" algn="l">
              <a:lnSpc>
                <a:spcPct val="150000"/>
              </a:lnSpc>
              <a:spcBef>
                <a:spcPts val="0"/>
              </a:spcBef>
              <a:spcAft>
                <a:spcPts val="0"/>
              </a:spcAft>
              <a:buClr>
                <a:schemeClr val="dk1"/>
              </a:buClr>
              <a:buSzPts val="2000"/>
              <a:buChar char="●"/>
            </a:pPr>
            <a:r>
              <a:rPr lang="en" sz="2000">
                <a:solidFill>
                  <a:schemeClr val="dk1"/>
                </a:solidFill>
              </a:rPr>
              <a:t>Via </a:t>
            </a:r>
            <a:r>
              <a:rPr lang="en" sz="2000"/>
              <a:t>“</a:t>
            </a:r>
            <a:r>
              <a:rPr lang="en" sz="2000">
                <a:solidFill>
                  <a:srgbClr val="0000CC"/>
                </a:solidFill>
              </a:rPr>
              <a:t>improving process and methodologies</a:t>
            </a:r>
            <a:r>
              <a:rPr lang="en" sz="2000"/>
              <a:t>”</a:t>
            </a:r>
            <a:endParaRPr sz="2000"/>
          </a:p>
          <a:p>
            <a:pPr indent="-355600" lvl="1" marL="914400" rtl="0" algn="l">
              <a:lnSpc>
                <a:spcPct val="150000"/>
              </a:lnSpc>
              <a:spcBef>
                <a:spcPts val="200"/>
              </a:spcBef>
              <a:spcAft>
                <a:spcPts val="0"/>
              </a:spcAft>
              <a:buClr>
                <a:schemeClr val="dk1"/>
              </a:buClr>
              <a:buSzPts val="2000"/>
              <a:buChar char="○"/>
            </a:pPr>
            <a:r>
              <a:rPr i="1" lang="en" sz="2000" u="sng">
                <a:solidFill>
                  <a:schemeClr val="dk1"/>
                </a:solidFill>
              </a:rPr>
              <a:t>Coordinate </a:t>
            </a:r>
            <a:r>
              <a:rPr lang="en" sz="2000">
                <a:solidFill>
                  <a:schemeClr val="dk1"/>
                </a:solidFill>
              </a:rPr>
              <a:t>multiple and different people performing different tasks</a:t>
            </a:r>
            <a:endParaRPr sz="2000">
              <a:solidFill>
                <a:schemeClr val="dk1"/>
              </a:solidFill>
            </a:endParaRPr>
          </a:p>
          <a:p>
            <a:pPr indent="-355600" lvl="1" marL="914400" rtl="0" algn="l">
              <a:lnSpc>
                <a:spcPct val="150000"/>
              </a:lnSpc>
              <a:spcBef>
                <a:spcPts val="200"/>
              </a:spcBef>
              <a:spcAft>
                <a:spcPts val="0"/>
              </a:spcAft>
              <a:buClr>
                <a:schemeClr val="dk1"/>
              </a:buClr>
              <a:buSzPts val="2000"/>
              <a:buChar char="○"/>
            </a:pPr>
            <a:r>
              <a:rPr i="1" lang="en" sz="2000" u="sng">
                <a:solidFill>
                  <a:schemeClr val="dk1"/>
                </a:solidFill>
              </a:rPr>
              <a:t>Guidance </a:t>
            </a:r>
            <a:r>
              <a:rPr lang="en" sz="2000">
                <a:solidFill>
                  <a:schemeClr val="dk1"/>
                </a:solidFill>
              </a:rPr>
              <a:t>for overlapping incremental tasks</a:t>
            </a:r>
            <a:endParaRPr sz="2000">
              <a:solidFill>
                <a:schemeClr val="dk1"/>
              </a:solidFill>
            </a:endParaRPr>
          </a:p>
          <a:p>
            <a:pPr indent="-355600" lvl="1" marL="914400" rtl="0" algn="l">
              <a:lnSpc>
                <a:spcPct val="150000"/>
              </a:lnSpc>
              <a:spcBef>
                <a:spcPts val="200"/>
              </a:spcBef>
              <a:spcAft>
                <a:spcPts val="0"/>
              </a:spcAft>
              <a:buClr>
                <a:schemeClr val="dk1"/>
              </a:buClr>
              <a:buSzPts val="2000"/>
              <a:buChar char="○"/>
            </a:pPr>
            <a:r>
              <a:rPr i="1" lang="en" sz="2000" u="sng">
                <a:solidFill>
                  <a:schemeClr val="dk1"/>
                </a:solidFill>
              </a:rPr>
              <a:t>Guidance</a:t>
            </a:r>
            <a:r>
              <a:rPr lang="en" sz="2000">
                <a:solidFill>
                  <a:schemeClr val="dk1"/>
                </a:solidFill>
              </a:rPr>
              <a:t> for measuring separate artifacts and outcomes</a:t>
            </a:r>
            <a:endParaRPr sz="2000">
              <a:solidFill>
                <a:schemeClr val="dk1"/>
              </a:solidFill>
            </a:endParaRPr>
          </a:p>
        </p:txBody>
      </p:sp>
      <p:sp>
        <p:nvSpPr>
          <p:cNvPr id="147" name="Google Shape;147;p26"/>
          <p:cNvSpPr txBox="1"/>
          <p:nvPr/>
        </p:nvSpPr>
        <p:spPr>
          <a:xfrm>
            <a:off x="437550" y="3935625"/>
            <a:ext cx="8421300" cy="684900"/>
          </a:xfrm>
          <a:prstGeom prst="rect">
            <a:avLst/>
          </a:prstGeom>
          <a:solidFill>
            <a:srgbClr val="FFFF00"/>
          </a:solidFill>
          <a:ln>
            <a:noFill/>
          </a:ln>
        </p:spPr>
        <p:txBody>
          <a:bodyPr anchorCtr="0" anchor="t" bIns="34275" lIns="68575" spcFirstLastPara="1" rIns="68575" wrap="square" tIns="34275">
            <a:spAutoFit/>
          </a:bodyPr>
          <a:lstStyle/>
          <a:p>
            <a:pPr indent="0" lvl="0" marL="0" rtl="0" algn="l">
              <a:spcBef>
                <a:spcPts val="0"/>
              </a:spcBef>
              <a:spcAft>
                <a:spcPts val="0"/>
              </a:spcAft>
              <a:buNone/>
            </a:pPr>
            <a:r>
              <a:rPr lang="en" sz="2000" u="sng">
                <a:solidFill>
                  <a:srgbClr val="800000"/>
                </a:solidFill>
                <a:latin typeface="Calibri"/>
                <a:ea typeface="Calibri"/>
                <a:cs typeface="Calibri"/>
                <a:sym typeface="Calibri"/>
              </a:rPr>
              <a:t>Note</a:t>
            </a:r>
            <a:r>
              <a:rPr lang="en" sz="2000">
                <a:solidFill>
                  <a:srgbClr val="800000"/>
                </a:solidFill>
                <a:latin typeface="Calibri"/>
                <a:ea typeface="Calibri"/>
                <a:cs typeface="Calibri"/>
                <a:sym typeface="Calibri"/>
              </a:rPr>
              <a:t>: First time you put in a process, it is like the new tool—it is more complex.</a:t>
            </a:r>
            <a:endParaRPr sz="2000">
              <a:solidFill>
                <a:srgbClr val="800000"/>
              </a:solidFill>
              <a:latin typeface="Calibri"/>
              <a:ea typeface="Calibri"/>
              <a:cs typeface="Calibri"/>
              <a:sym typeface="Calibri"/>
            </a:endParaRPr>
          </a:p>
          <a:p>
            <a:pPr indent="0" lvl="0" marL="0" rtl="0" algn="l">
              <a:spcBef>
                <a:spcPts val="0"/>
              </a:spcBef>
              <a:spcAft>
                <a:spcPts val="0"/>
              </a:spcAft>
              <a:buNone/>
            </a:pPr>
            <a:r>
              <a:rPr lang="en" sz="2000">
                <a:solidFill>
                  <a:srgbClr val="800000"/>
                </a:solidFill>
                <a:latin typeface="Calibri"/>
                <a:ea typeface="Calibri"/>
                <a:cs typeface="Calibri"/>
                <a:sym typeface="Calibri"/>
              </a:rPr>
              <a:t>Aka </a:t>
            </a:r>
            <a:r>
              <a:rPr lang="en" sz="2000" u="sng">
                <a:solidFill>
                  <a:srgbClr val="800000"/>
                </a:solidFill>
                <a:latin typeface="Calibri"/>
                <a:ea typeface="Calibri"/>
                <a:cs typeface="Calibri"/>
                <a:sym typeface="Calibri"/>
              </a:rPr>
              <a:t>Overhead</a:t>
            </a:r>
            <a:r>
              <a:rPr lang="en" sz="2000">
                <a:solidFill>
                  <a:srgbClr val="800000"/>
                </a:solidFill>
                <a:latin typeface="Calibri"/>
                <a:ea typeface="Calibri"/>
                <a:cs typeface="Calibri"/>
                <a:sym typeface="Calibri"/>
              </a:rPr>
              <a:t>: Process implementation adds initial complexity</a:t>
            </a:r>
            <a:endParaRPr sz="2000">
              <a:solidFill>
                <a:srgbClr val="800000"/>
              </a:solidFill>
              <a:latin typeface="Calibri"/>
              <a:ea typeface="Calibri"/>
              <a:cs typeface="Calibri"/>
              <a:sym typeface="Calibri"/>
            </a:endParaRPr>
          </a:p>
        </p:txBody>
      </p:sp>
      <p:sp>
        <p:nvSpPr>
          <p:cNvPr id="148" name="Google Shape;148;p26"/>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Handling Complexities (C)</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descr="Two flowcharts. The first flowchart is labeled Simple and the second flowchart is labeled Increased size and complexity. a. Simple. The steps are as follows. Step 1: Start. Step 2: Perform task A. Step 3: Perform task B. Step 4: Perform task C. Step 5: Stop. b. Increased size and complexity. Step 1: Start. Step 2: Wait for signal. Step 3: Check if signal is a, b, or Other. If signal is a, go to step 4. If signal is b go to step 6. If signal is Other, go to step 7. Step 4: Perform task A. Step 5: Perform task A 2. Go back to step 2. Step 6: Perform task B. Go back to step 2. Step 7: Perform Task C. Step 8: Stop. &#10;" id="154" name="Google Shape;154;p27" title="FIGURE 2.1"/>
          <p:cNvPicPr preferRelativeResize="0"/>
          <p:nvPr/>
        </p:nvPicPr>
        <p:blipFill rotWithShape="1">
          <a:blip r:embed="rId3">
            <a:alphaModFix/>
          </a:blip>
          <a:srcRect b="9074" l="0" r="0" t="0"/>
          <a:stretch/>
        </p:blipFill>
        <p:spPr>
          <a:xfrm>
            <a:off x="1666725" y="1360801"/>
            <a:ext cx="4961049" cy="2946124"/>
          </a:xfrm>
          <a:prstGeom prst="rect">
            <a:avLst/>
          </a:prstGeom>
          <a:noFill/>
          <a:ln>
            <a:noFill/>
          </a:ln>
        </p:spPr>
      </p:pic>
      <p:sp>
        <p:nvSpPr>
          <p:cNvPr id="155" name="Google Shape;155;p27"/>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Example of Size and Complexity Increases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8"/>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Task Breakdown (Macro) Example (Handling Complexity)</a:t>
            </a:r>
            <a:endParaRPr/>
          </a:p>
        </p:txBody>
      </p:sp>
      <p:sp>
        <p:nvSpPr>
          <p:cNvPr id="161" name="Google Shape;161;p28"/>
          <p:cNvSpPr txBox="1"/>
          <p:nvPr>
            <p:ph idx="1" type="body"/>
          </p:nvPr>
        </p:nvSpPr>
        <p:spPr>
          <a:xfrm>
            <a:off x="311700" y="1152475"/>
            <a:ext cx="8520600" cy="1877700"/>
          </a:xfrm>
          <a:prstGeom prst="rect">
            <a:avLst/>
          </a:prstGeom>
        </p:spPr>
        <p:txBody>
          <a:bodyPr anchorCtr="0" anchor="t" bIns="91425" lIns="91425" spcFirstLastPara="1" rIns="91425" wrap="square" tIns="91425">
            <a:spAutoFit/>
          </a:bodyPr>
          <a:lstStyle/>
          <a:p>
            <a:pPr indent="-355600" lvl="0" marL="457200" rtl="0" algn="l">
              <a:lnSpc>
                <a:spcPct val="150000"/>
              </a:lnSpc>
              <a:spcBef>
                <a:spcPts val="0"/>
              </a:spcBef>
              <a:spcAft>
                <a:spcPts val="0"/>
              </a:spcAft>
              <a:buClr>
                <a:schemeClr val="dk1"/>
              </a:buClr>
              <a:buSzPts val="2000"/>
              <a:buAutoNum type="arabicPeriod"/>
            </a:pPr>
            <a:r>
              <a:rPr lang="en" sz="2000" u="sng">
                <a:solidFill>
                  <a:srgbClr val="0000CC"/>
                </a:solidFill>
              </a:rPr>
              <a:t>Who</a:t>
            </a:r>
            <a:r>
              <a:rPr lang="en" sz="2000">
                <a:solidFill>
                  <a:srgbClr val="0000CC"/>
                </a:solidFill>
              </a:rPr>
              <a:t> </a:t>
            </a:r>
            <a:r>
              <a:rPr lang="en" sz="2000">
                <a:solidFill>
                  <a:schemeClr val="dk1"/>
                </a:solidFill>
              </a:rPr>
              <a:t>performs what task?</a:t>
            </a:r>
            <a:endParaRPr sz="2000">
              <a:solidFill>
                <a:schemeClr val="dk1"/>
              </a:solidFill>
            </a:endParaRPr>
          </a:p>
          <a:p>
            <a:pPr indent="-355600" lvl="0" marL="457200" rtl="0" algn="l">
              <a:lnSpc>
                <a:spcPct val="150000"/>
              </a:lnSpc>
              <a:spcBef>
                <a:spcPts val="0"/>
              </a:spcBef>
              <a:spcAft>
                <a:spcPts val="0"/>
              </a:spcAft>
              <a:buClr>
                <a:schemeClr val="dk1"/>
              </a:buClr>
              <a:buSzPts val="2000"/>
              <a:buAutoNum type="arabicPeriod"/>
            </a:pPr>
            <a:r>
              <a:rPr lang="en" sz="2000" u="sng">
                <a:solidFill>
                  <a:srgbClr val="0000CC"/>
                </a:solidFill>
              </a:rPr>
              <a:t>How</a:t>
            </a:r>
            <a:r>
              <a:rPr lang="en" sz="2000">
                <a:solidFill>
                  <a:srgbClr val="0000CC"/>
                </a:solidFill>
              </a:rPr>
              <a:t> </a:t>
            </a:r>
            <a:r>
              <a:rPr lang="en" sz="2000">
                <a:solidFill>
                  <a:schemeClr val="dk1"/>
                </a:solidFill>
              </a:rPr>
              <a:t>is the task completed with what technique or tool?</a:t>
            </a:r>
            <a:endParaRPr sz="2000">
              <a:solidFill>
                <a:schemeClr val="dk1"/>
              </a:solidFill>
            </a:endParaRPr>
          </a:p>
          <a:p>
            <a:pPr indent="-355600" lvl="0" marL="457200" rtl="0" algn="l">
              <a:lnSpc>
                <a:spcPct val="150000"/>
              </a:lnSpc>
              <a:spcBef>
                <a:spcPts val="0"/>
              </a:spcBef>
              <a:spcAft>
                <a:spcPts val="0"/>
              </a:spcAft>
              <a:buClr>
                <a:schemeClr val="dk1"/>
              </a:buClr>
              <a:buSzPts val="2000"/>
              <a:buAutoNum type="arabicPeriod"/>
            </a:pPr>
            <a:r>
              <a:rPr lang="en" sz="2000" u="sng">
                <a:solidFill>
                  <a:srgbClr val="0000CC"/>
                </a:solidFill>
              </a:rPr>
              <a:t>When</a:t>
            </a:r>
            <a:r>
              <a:rPr lang="en" sz="2000">
                <a:solidFill>
                  <a:srgbClr val="0000CC"/>
                </a:solidFill>
              </a:rPr>
              <a:t> </a:t>
            </a:r>
            <a:r>
              <a:rPr lang="en" sz="2000">
                <a:solidFill>
                  <a:schemeClr val="dk1"/>
                </a:solidFill>
              </a:rPr>
              <a:t>should which task start and end?</a:t>
            </a:r>
            <a:endParaRPr sz="2000">
              <a:solidFill>
                <a:schemeClr val="dk1"/>
              </a:solidFill>
            </a:endParaRPr>
          </a:p>
          <a:p>
            <a:pPr indent="-355600" lvl="0" marL="457200" rtl="0" algn="l">
              <a:lnSpc>
                <a:spcPct val="150000"/>
              </a:lnSpc>
              <a:spcBef>
                <a:spcPts val="0"/>
              </a:spcBef>
              <a:spcAft>
                <a:spcPts val="0"/>
              </a:spcAft>
              <a:buClr>
                <a:schemeClr val="dk1"/>
              </a:buClr>
              <a:buSzPts val="2000"/>
              <a:buAutoNum type="arabicPeriod"/>
            </a:pPr>
            <a:r>
              <a:rPr lang="en" sz="2000" u="sng">
                <a:solidFill>
                  <a:srgbClr val="0000CC"/>
                </a:solidFill>
              </a:rPr>
              <a:t>Who</a:t>
            </a:r>
            <a:r>
              <a:rPr lang="en" sz="2000">
                <a:solidFill>
                  <a:srgbClr val="0000CC"/>
                </a:solidFill>
              </a:rPr>
              <a:t> </a:t>
            </a:r>
            <a:r>
              <a:rPr lang="en" sz="2000">
                <a:solidFill>
                  <a:schemeClr val="dk1"/>
                </a:solidFill>
              </a:rPr>
              <a:t>should coordinate the people and the tasks?</a:t>
            </a:r>
            <a:endParaRPr sz="2000">
              <a:solidFill>
                <a:schemeClr val="dk1"/>
              </a:solidFill>
            </a:endParaRPr>
          </a:p>
        </p:txBody>
      </p:sp>
      <p:pic>
        <p:nvPicPr>
          <p:cNvPr descr="A diagram illustrating the independent tasks involved in Software project management. Software project management includes planning, organizing, measuring, and adjusting. The tasks are as follows. Requirements gathering, definition and specification. Design. Code or unit test. Integration and test. User support and problem fixes. &#10;" id="162" name="Google Shape;162;p28" title="FIGURE 2.2"/>
          <p:cNvPicPr preferRelativeResize="0"/>
          <p:nvPr/>
        </p:nvPicPr>
        <p:blipFill rotWithShape="1">
          <a:blip r:embed="rId3">
            <a:alphaModFix/>
          </a:blip>
          <a:srcRect b="14493" l="20785" r="0" t="0"/>
          <a:stretch/>
        </p:blipFill>
        <p:spPr>
          <a:xfrm>
            <a:off x="2699350" y="3000200"/>
            <a:ext cx="3823274" cy="20758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9"/>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Iterative Process Example (Handling Complexity)</a:t>
            </a:r>
            <a:endParaRPr/>
          </a:p>
        </p:txBody>
      </p:sp>
      <p:pic>
        <p:nvPicPr>
          <p:cNvPr descr="An illustration of a possible process approach. The steps involved are as follows. Step 1: Software develop plan, S D P. Step 2: Understanding the broad problem, requirements. Step 3: Architecture and high level design. Step 4: Software integration. The sub steps between step 3 and step 4 consist of parallel branches. Each branch has 3 successive blocks labeled, Specific requirements, Detail design, and Code. Each branch between Step 3 and Step 4 undergoes test and fix routines while in Step 4. &#10;" id="168" name="Google Shape;168;p29" title="FIGURE 2.3"/>
          <p:cNvPicPr preferRelativeResize="0"/>
          <p:nvPr/>
        </p:nvPicPr>
        <p:blipFill rotWithShape="1">
          <a:blip r:embed="rId3">
            <a:alphaModFix/>
          </a:blip>
          <a:srcRect b="5988" l="0" r="0" t="0"/>
          <a:stretch/>
        </p:blipFill>
        <p:spPr>
          <a:xfrm>
            <a:off x="1634550" y="1060625"/>
            <a:ext cx="5305824" cy="40538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0"/>
          <p:cNvSpPr txBox="1"/>
          <p:nvPr>
            <p:ph idx="1" type="body"/>
          </p:nvPr>
        </p:nvSpPr>
        <p:spPr>
          <a:xfrm>
            <a:off x="311700" y="1152475"/>
            <a:ext cx="8520600" cy="34164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2000">
                <a:solidFill>
                  <a:srgbClr val="0000CC"/>
                </a:solidFill>
              </a:rPr>
              <a:t>Seemingly “simple” test/fix and Integrate steps:</a:t>
            </a:r>
            <a:endParaRPr sz="2000">
              <a:solidFill>
                <a:srgbClr val="0000CC"/>
              </a:solidFill>
            </a:endParaRPr>
          </a:p>
          <a:p>
            <a:pPr indent="-355600" lvl="0" marL="457200" rtl="0" algn="l">
              <a:lnSpc>
                <a:spcPct val="115000"/>
              </a:lnSpc>
              <a:spcBef>
                <a:spcPts val="200"/>
              </a:spcBef>
              <a:spcAft>
                <a:spcPts val="0"/>
              </a:spcAft>
              <a:buClr>
                <a:schemeClr val="dk1"/>
              </a:buClr>
              <a:buSzPts val="2000"/>
              <a:buChar char="●"/>
            </a:pPr>
            <a:r>
              <a:rPr lang="en" sz="2000">
                <a:solidFill>
                  <a:schemeClr val="dk1"/>
                </a:solidFill>
              </a:rPr>
              <a:t>Should there be separate and independent test group?</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 sz="2000">
                <a:solidFill>
                  <a:schemeClr val="dk1"/>
                </a:solidFill>
              </a:rPr>
              <a:t>How should problem be reported and to whom?</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 sz="2000">
                <a:solidFill>
                  <a:schemeClr val="dk1"/>
                </a:solidFill>
              </a:rPr>
              <a:t>How much information must accompany a problem report?</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 sz="2000">
                <a:solidFill>
                  <a:schemeClr val="dk1"/>
                </a:solidFill>
              </a:rPr>
              <a:t>Who decides on the priority of the problem?</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 sz="2000">
                <a:solidFill>
                  <a:schemeClr val="dk1"/>
                </a:solidFill>
              </a:rPr>
              <a:t>How is the problem fix returned?</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 sz="2000">
                <a:solidFill>
                  <a:schemeClr val="dk1"/>
                </a:solidFill>
              </a:rPr>
              <a:t>Should all problems be fixed?</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 sz="2000">
                <a:solidFill>
                  <a:schemeClr val="dk1"/>
                </a:solidFill>
              </a:rPr>
              <a:t>What should we do with non-fixed problem?</a:t>
            </a:r>
            <a:endParaRPr sz="2000">
              <a:solidFill>
                <a:schemeClr val="dk1"/>
              </a:solidFill>
            </a:endParaRPr>
          </a:p>
          <a:p>
            <a:pPr indent="-355600" lvl="0" marL="457200" rtl="0" algn="l">
              <a:lnSpc>
                <a:spcPct val="115000"/>
              </a:lnSpc>
              <a:spcBef>
                <a:spcPts val="200"/>
              </a:spcBef>
              <a:spcAft>
                <a:spcPts val="0"/>
              </a:spcAft>
              <a:buClr>
                <a:schemeClr val="dk1"/>
              </a:buClr>
              <a:buSzPts val="2000"/>
              <a:buChar char="●"/>
            </a:pPr>
            <a:r>
              <a:rPr lang="en" sz="2000">
                <a:solidFill>
                  <a:schemeClr val="dk1"/>
                </a:solidFill>
              </a:rPr>
              <a:t>How are fixes integrated back to the system?</a:t>
            </a:r>
            <a:endParaRPr sz="2000">
              <a:solidFill>
                <a:schemeClr val="dk1"/>
              </a:solidFill>
            </a:endParaRPr>
          </a:p>
        </p:txBody>
      </p:sp>
      <p:sp>
        <p:nvSpPr>
          <p:cNvPr id="175" name="Google Shape;175;p30"/>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Handling the “Details” Separately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1"/>
          <p:cNvSpPr txBox="1"/>
          <p:nvPr>
            <p:ph idx="1" type="body"/>
          </p:nvPr>
        </p:nvSpPr>
        <p:spPr>
          <a:xfrm>
            <a:off x="311700" y="1533475"/>
            <a:ext cx="8520600" cy="3416400"/>
          </a:xfrm>
          <a:prstGeom prst="rect">
            <a:avLst/>
          </a:prstGeom>
          <a:noFill/>
          <a:ln>
            <a:noFill/>
          </a:ln>
        </p:spPr>
        <p:txBody>
          <a:bodyPr anchorCtr="0" anchor="t" bIns="34275" lIns="68575" spcFirstLastPara="1" rIns="68575" wrap="square" tIns="34275">
            <a:noAutofit/>
          </a:bodyPr>
          <a:lstStyle/>
          <a:p>
            <a:pPr indent="-355600" lvl="0" marL="457200" rtl="0" algn="l">
              <a:lnSpc>
                <a:spcPct val="150000"/>
              </a:lnSpc>
              <a:spcBef>
                <a:spcPts val="0"/>
              </a:spcBef>
              <a:spcAft>
                <a:spcPts val="0"/>
              </a:spcAft>
              <a:buClr>
                <a:srgbClr val="0000CC"/>
              </a:buClr>
              <a:buSzPts val="2000"/>
              <a:buChar char="●"/>
            </a:pPr>
            <a:r>
              <a:rPr lang="en" sz="2000">
                <a:solidFill>
                  <a:srgbClr val="0000CC"/>
                </a:solidFill>
              </a:rPr>
              <a:t>Effort and schedule expansion </a:t>
            </a:r>
            <a:endParaRPr sz="2000"/>
          </a:p>
          <a:p>
            <a:pPr indent="-355600" lvl="1" marL="914400" rtl="0" algn="l">
              <a:lnSpc>
                <a:spcPct val="150000"/>
              </a:lnSpc>
              <a:spcBef>
                <a:spcPts val="0"/>
              </a:spcBef>
              <a:spcAft>
                <a:spcPts val="0"/>
              </a:spcAft>
              <a:buClr>
                <a:schemeClr val="dk1"/>
              </a:buClr>
              <a:buSzPts val="2000"/>
              <a:buChar char="○"/>
            </a:pPr>
            <a:r>
              <a:rPr lang="en" sz="2000">
                <a:solidFill>
                  <a:schemeClr val="dk1"/>
                </a:solidFill>
              </a:rPr>
              <a:t>How does one estimate and handle this?</a:t>
            </a:r>
            <a:endParaRPr sz="2000"/>
          </a:p>
          <a:p>
            <a:pPr indent="-355600" lvl="0" marL="457200" rtl="0" algn="l">
              <a:lnSpc>
                <a:spcPct val="150000"/>
              </a:lnSpc>
              <a:spcBef>
                <a:spcPts val="0"/>
              </a:spcBef>
              <a:spcAft>
                <a:spcPts val="0"/>
              </a:spcAft>
              <a:buClr>
                <a:srgbClr val="0000CC"/>
              </a:buClr>
              <a:buSzPts val="2000"/>
              <a:buChar char="●"/>
            </a:pPr>
            <a:r>
              <a:rPr lang="en" sz="2000">
                <a:solidFill>
                  <a:srgbClr val="0000CC"/>
                </a:solidFill>
              </a:rPr>
              <a:t>Assignment and communications expansion?</a:t>
            </a:r>
            <a:endParaRPr sz="2000">
              <a:solidFill>
                <a:srgbClr val="0000CC"/>
              </a:solidFill>
            </a:endParaRPr>
          </a:p>
          <a:p>
            <a:pPr indent="-355600" lvl="1" marL="914400" rtl="0" algn="l">
              <a:lnSpc>
                <a:spcPct val="150000"/>
              </a:lnSpc>
              <a:spcBef>
                <a:spcPts val="0"/>
              </a:spcBef>
              <a:spcAft>
                <a:spcPts val="0"/>
              </a:spcAft>
              <a:buClr>
                <a:schemeClr val="dk1"/>
              </a:buClr>
              <a:buSzPts val="2000"/>
              <a:buChar char="○"/>
            </a:pPr>
            <a:r>
              <a:rPr lang="en" sz="2000">
                <a:solidFill>
                  <a:schemeClr val="dk1"/>
                </a:solidFill>
              </a:rPr>
              <a:t>Do we need some process?</a:t>
            </a:r>
            <a:endParaRPr sz="2000">
              <a:solidFill>
                <a:schemeClr val="dk1"/>
              </a:solidFill>
            </a:endParaRPr>
          </a:p>
          <a:p>
            <a:pPr indent="-355600" lvl="1" marL="914400" rtl="0" algn="l">
              <a:lnSpc>
                <a:spcPct val="150000"/>
              </a:lnSpc>
              <a:spcBef>
                <a:spcPts val="0"/>
              </a:spcBef>
              <a:spcAft>
                <a:spcPts val="0"/>
              </a:spcAft>
              <a:buClr>
                <a:schemeClr val="dk1"/>
              </a:buClr>
              <a:buSzPts val="2000"/>
              <a:buChar char="○"/>
            </a:pPr>
            <a:r>
              <a:rPr lang="en" sz="2000">
                <a:solidFill>
                  <a:schemeClr val="dk1"/>
                </a:solidFill>
              </a:rPr>
              <a:t>Do we need some tools?</a:t>
            </a:r>
            <a:endParaRPr sz="2000">
              <a:solidFill>
                <a:schemeClr val="dk1"/>
              </a:solidFill>
            </a:endParaRPr>
          </a:p>
        </p:txBody>
      </p:sp>
      <p:sp>
        <p:nvSpPr>
          <p:cNvPr id="182" name="Google Shape;182;p31"/>
          <p:cNvSpPr txBox="1"/>
          <p:nvPr>
            <p:ph type="title"/>
          </p:nvPr>
        </p:nvSpPr>
        <p:spPr>
          <a:xfrm>
            <a:off x="311700" y="445025"/>
            <a:ext cx="8520600" cy="9234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2400">
                <a:latin typeface="Calibri"/>
                <a:ea typeface="Calibri"/>
                <a:cs typeface="Calibri"/>
                <a:sym typeface="Calibri"/>
              </a:rPr>
              <a:t>Some “Non-technical” Considerations for Developing and Supporting a System (requiring more effort, more resources, etc.)</a:t>
            </a:r>
            <a:endParaRPr sz="24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2"/>
          <p:cNvSpPr txBox="1"/>
          <p:nvPr/>
        </p:nvSpPr>
        <p:spPr>
          <a:xfrm>
            <a:off x="642950" y="3358725"/>
            <a:ext cx="7133100" cy="684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2000">
                <a:solidFill>
                  <a:srgbClr val="800000"/>
                </a:solidFill>
                <a:latin typeface="Calibri"/>
                <a:ea typeface="Calibri"/>
                <a:cs typeface="Calibri"/>
                <a:sym typeface="Calibri"/>
              </a:rPr>
              <a:t>For n people, number of potential communications paths </a:t>
            </a:r>
            <a:endParaRPr sz="2000">
              <a:solidFill>
                <a:srgbClr val="800000"/>
              </a:solidFill>
              <a:latin typeface="Calibri"/>
              <a:ea typeface="Calibri"/>
              <a:cs typeface="Calibri"/>
              <a:sym typeface="Calibri"/>
            </a:endParaRPr>
          </a:p>
          <a:p>
            <a:pPr indent="0" lvl="0" marL="0" marR="0" rtl="0" algn="l">
              <a:spcBef>
                <a:spcPts val="0"/>
              </a:spcBef>
              <a:spcAft>
                <a:spcPts val="0"/>
              </a:spcAft>
              <a:buNone/>
            </a:pPr>
            <a:r>
              <a:rPr lang="en" sz="2000">
                <a:solidFill>
                  <a:srgbClr val="800000"/>
                </a:solidFill>
                <a:latin typeface="Calibri"/>
                <a:ea typeface="Calibri"/>
                <a:cs typeface="Calibri"/>
                <a:sym typeface="Calibri"/>
              </a:rPr>
              <a:t>= ∑ (n-1) = [n x (n-1)] / 2</a:t>
            </a:r>
            <a:endParaRPr sz="2000">
              <a:latin typeface="Calibri"/>
              <a:ea typeface="Calibri"/>
              <a:cs typeface="Calibri"/>
              <a:sym typeface="Calibri"/>
            </a:endParaRPr>
          </a:p>
        </p:txBody>
      </p:sp>
      <p:pic>
        <p:nvPicPr>
          <p:cNvPr descr="Three graphs illustrating the increase in communication paths as the number of participants increases. The people are represented by nodes and the paths are represented as lines between the nodes. The first diagram has 2 nodes and a line between the nodes. The caption below the first diagram reads: 2 people, 1 path. The second diagram has 4 nodes at the vertices of a rectangle. The lines are on the edges and the diagonals of the rectangle. The caption below the diagram reads: 4 people, possibly 6 paths. The third diagram has 6 nodes at the vertices of a hexagon. Each node is connected to every other node. The caption below the diagram reads: 6 people, increase to potentially 15 paths. &#10;" id="189" name="Google Shape;189;p32" title="FIGURE 2.4"/>
          <p:cNvPicPr preferRelativeResize="0"/>
          <p:nvPr/>
        </p:nvPicPr>
        <p:blipFill rotWithShape="1">
          <a:blip r:embed="rId3">
            <a:alphaModFix/>
          </a:blip>
          <a:srcRect b="13926" l="25116" r="0" t="0"/>
          <a:stretch/>
        </p:blipFill>
        <p:spPr>
          <a:xfrm>
            <a:off x="3022812" y="1288125"/>
            <a:ext cx="2873376" cy="1791200"/>
          </a:xfrm>
          <a:prstGeom prst="rect">
            <a:avLst/>
          </a:prstGeom>
          <a:noFill/>
          <a:ln>
            <a:noFill/>
          </a:ln>
        </p:spPr>
      </p:pic>
      <p:sp>
        <p:nvSpPr>
          <p:cNvPr id="190" name="Google Shape;190;p32"/>
          <p:cNvSpPr txBox="1"/>
          <p:nvPr>
            <p:ph type="title"/>
          </p:nvPr>
        </p:nvSpPr>
        <p:spPr>
          <a:xfrm>
            <a:off x="311700" y="445025"/>
            <a:ext cx="8520600" cy="769500"/>
          </a:xfrm>
          <a:prstGeom prst="rect">
            <a:avLst/>
          </a:prstGeom>
        </p:spPr>
        <p:txBody>
          <a:bodyPr anchorCtr="0" anchor="t" bIns="91425" lIns="91425" spcFirstLastPara="1" rIns="91425" wrap="square" tIns="91425">
            <a:spAutoFit/>
          </a:bodyPr>
          <a:lstStyle/>
          <a:p>
            <a:pPr indent="0" lvl="0" marL="0" rtl="0" algn="l">
              <a:lnSpc>
                <a:spcPct val="95000"/>
              </a:lnSpc>
              <a:spcBef>
                <a:spcPts val="0"/>
              </a:spcBef>
              <a:spcAft>
                <a:spcPts val="0"/>
              </a:spcAft>
              <a:buNone/>
            </a:pPr>
            <a:r>
              <a:rPr lang="en" sz="2000"/>
              <a:t>With the increase in system complexity, there is a corresponding</a:t>
            </a:r>
            <a:br>
              <a:rPr lang="en" sz="2000"/>
            </a:br>
            <a:r>
              <a:rPr lang="en" sz="2000"/>
              <a:t>increase in the “manpower” or human resources</a:t>
            </a:r>
            <a:endParaRPr/>
          </a:p>
        </p:txBody>
      </p:sp>
      <p:sp>
        <p:nvSpPr>
          <p:cNvPr id="191" name="Google Shape;191;p32"/>
          <p:cNvSpPr txBox="1"/>
          <p:nvPr/>
        </p:nvSpPr>
        <p:spPr>
          <a:xfrm>
            <a:off x="437550" y="4240425"/>
            <a:ext cx="8421300" cy="684900"/>
          </a:xfrm>
          <a:prstGeom prst="rect">
            <a:avLst/>
          </a:prstGeom>
          <a:solidFill>
            <a:srgbClr val="FFFF00"/>
          </a:solidFill>
          <a:ln>
            <a:noFill/>
          </a:ln>
        </p:spPr>
        <p:txBody>
          <a:bodyPr anchorCtr="0" anchor="t" bIns="34275" lIns="68575" spcFirstLastPara="1" rIns="68575" wrap="square" tIns="34275">
            <a:spAutoFit/>
          </a:bodyPr>
          <a:lstStyle/>
          <a:p>
            <a:pPr indent="0" lvl="0" marL="0" rtl="0" algn="l">
              <a:spcBef>
                <a:spcPts val="0"/>
              </a:spcBef>
              <a:spcAft>
                <a:spcPts val="0"/>
              </a:spcAft>
              <a:buNone/>
            </a:pPr>
            <a:r>
              <a:rPr lang="en" sz="2000" u="sng">
                <a:solidFill>
                  <a:srgbClr val="800000"/>
                </a:solidFill>
                <a:latin typeface="Calibri"/>
                <a:ea typeface="Calibri"/>
                <a:cs typeface="Calibri"/>
                <a:sym typeface="Calibri"/>
              </a:rPr>
              <a:t>Critical Impact:</a:t>
            </a:r>
            <a:r>
              <a:rPr lang="en" sz="2000">
                <a:solidFill>
                  <a:srgbClr val="800000"/>
                </a:solidFill>
                <a:latin typeface="Calibri"/>
                <a:ea typeface="Calibri"/>
                <a:cs typeface="Calibri"/>
                <a:sym typeface="Calibri"/>
              </a:rPr>
              <a:t> More communication paths lead to more opportunities for miscommunication, errors, and coordination failures.</a:t>
            </a:r>
            <a:endParaRPr sz="2000">
              <a:solidFill>
                <a:srgbClr val="8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Today’s Objective</a:t>
            </a:r>
            <a:endParaRPr/>
          </a:p>
        </p:txBody>
      </p:sp>
      <p:sp>
        <p:nvSpPr>
          <p:cNvPr id="66" name="Google Shape;66;p15"/>
          <p:cNvSpPr txBox="1"/>
          <p:nvPr>
            <p:ph idx="1" type="body"/>
          </p:nvPr>
        </p:nvSpPr>
        <p:spPr>
          <a:xfrm>
            <a:off x="311700" y="1152475"/>
            <a:ext cx="8520600" cy="492600"/>
          </a:xfrm>
          <a:prstGeom prst="rect">
            <a:avLst/>
          </a:prstGeom>
        </p:spPr>
        <p:txBody>
          <a:bodyPr anchorCtr="0" anchor="t" bIns="91425" lIns="91425" spcFirstLastPara="1" rIns="91425" wrap="square" tIns="91425">
            <a:spAutoFit/>
          </a:bodyPr>
          <a:lstStyle/>
          <a:p>
            <a:pPr indent="-355600" lvl="0" marL="457200" rtl="0" algn="l">
              <a:lnSpc>
                <a:spcPct val="150000"/>
              </a:lnSpc>
              <a:spcBef>
                <a:spcPts val="0"/>
              </a:spcBef>
              <a:spcAft>
                <a:spcPts val="0"/>
              </a:spcAft>
              <a:buClr>
                <a:schemeClr val="dk1"/>
              </a:buClr>
              <a:buSzPts val="2000"/>
              <a:buChar char="●"/>
            </a:pPr>
            <a:r>
              <a:rPr lang="en" sz="2000">
                <a:solidFill>
                  <a:schemeClr val="dk1"/>
                </a:solidFill>
              </a:rPr>
              <a:t>Building a “System”</a:t>
            </a:r>
            <a:endParaRPr sz="20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3"/>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Key Process Questions</a:t>
            </a:r>
            <a:endParaRPr/>
          </a:p>
        </p:txBody>
      </p:sp>
      <p:sp>
        <p:nvSpPr>
          <p:cNvPr id="197" name="Google Shape;197;p33"/>
          <p:cNvSpPr txBox="1"/>
          <p:nvPr/>
        </p:nvSpPr>
        <p:spPr>
          <a:xfrm>
            <a:off x="331425" y="1333700"/>
            <a:ext cx="4618500" cy="1554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000">
                <a:solidFill>
                  <a:srgbClr val="951313"/>
                </a:solidFill>
                <a:latin typeface="Calibri"/>
                <a:ea typeface="Calibri"/>
                <a:cs typeface="Calibri"/>
                <a:sym typeface="Calibri"/>
              </a:rPr>
              <a:t>People &amp; Roles</a:t>
            </a:r>
            <a:endParaRPr b="1" sz="2000">
              <a:solidFill>
                <a:srgbClr val="951313"/>
              </a:solidFill>
              <a:latin typeface="Calibri"/>
              <a:ea typeface="Calibri"/>
              <a:cs typeface="Calibri"/>
              <a:sym typeface="Calibri"/>
            </a:endParaRPr>
          </a:p>
          <a:p>
            <a:pPr indent="-355600" lvl="0" marL="457200" rtl="0" algn="l">
              <a:lnSpc>
                <a:spcPct val="115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Who performs each task?</a:t>
            </a:r>
            <a:endParaRPr sz="2000">
              <a:solidFill>
                <a:schemeClr val="dk1"/>
              </a:solidFill>
              <a:latin typeface="Calibri"/>
              <a:ea typeface="Calibri"/>
              <a:cs typeface="Calibri"/>
              <a:sym typeface="Calibri"/>
            </a:endParaRPr>
          </a:p>
          <a:p>
            <a:pPr indent="-355600" lvl="0" marL="457200" rtl="0" algn="l">
              <a:lnSpc>
                <a:spcPct val="115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What are the skill requirements?</a:t>
            </a:r>
            <a:endParaRPr sz="2000">
              <a:solidFill>
                <a:schemeClr val="dk1"/>
              </a:solidFill>
              <a:latin typeface="Calibri"/>
              <a:ea typeface="Calibri"/>
              <a:cs typeface="Calibri"/>
              <a:sym typeface="Calibri"/>
            </a:endParaRPr>
          </a:p>
          <a:p>
            <a:pPr indent="-355600" lvl="0" marL="457200" rtl="0" algn="l">
              <a:lnSpc>
                <a:spcPct val="115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How do roles interact?</a:t>
            </a:r>
            <a:endParaRPr sz="2000">
              <a:solidFill>
                <a:schemeClr val="dk1"/>
              </a:solidFill>
              <a:latin typeface="Calibri"/>
              <a:ea typeface="Calibri"/>
              <a:cs typeface="Calibri"/>
              <a:sym typeface="Calibri"/>
            </a:endParaRPr>
          </a:p>
        </p:txBody>
      </p:sp>
      <p:sp>
        <p:nvSpPr>
          <p:cNvPr id="198" name="Google Shape;198;p33"/>
          <p:cNvSpPr txBox="1"/>
          <p:nvPr/>
        </p:nvSpPr>
        <p:spPr>
          <a:xfrm>
            <a:off x="4478600" y="1333700"/>
            <a:ext cx="4314000" cy="1554600"/>
          </a:xfrm>
          <a:prstGeom prst="rect">
            <a:avLst/>
          </a:prstGeom>
          <a:noFill/>
          <a:ln>
            <a:noFill/>
          </a:ln>
        </p:spPr>
        <p:txBody>
          <a:bodyPr anchorCtr="0" anchor="t" bIns="91425" lIns="91425" spcFirstLastPara="1" rIns="91425" wrap="square" tIns="91425">
            <a:spAutoFit/>
          </a:bodyPr>
          <a:lstStyle/>
          <a:p>
            <a:pPr indent="0" lvl="0" marL="0" marR="381000" rtl="0" algn="l">
              <a:lnSpc>
                <a:spcPct val="115000"/>
              </a:lnSpc>
              <a:spcBef>
                <a:spcPts val="0"/>
              </a:spcBef>
              <a:spcAft>
                <a:spcPts val="0"/>
              </a:spcAft>
              <a:buNone/>
            </a:pPr>
            <a:r>
              <a:rPr b="1" lang="en" sz="2000">
                <a:solidFill>
                  <a:srgbClr val="4D0F99"/>
                </a:solidFill>
                <a:latin typeface="Calibri"/>
                <a:ea typeface="Calibri"/>
                <a:cs typeface="Calibri"/>
                <a:sym typeface="Calibri"/>
              </a:rPr>
              <a:t>Coordination &amp; Timing</a:t>
            </a:r>
            <a:endParaRPr b="1" sz="2000">
              <a:solidFill>
                <a:srgbClr val="4D0F99"/>
              </a:solidFill>
              <a:latin typeface="Calibri"/>
              <a:ea typeface="Calibri"/>
              <a:cs typeface="Calibri"/>
              <a:sym typeface="Calibri"/>
            </a:endParaRPr>
          </a:p>
          <a:p>
            <a:pPr indent="-355600" lvl="0" marL="457200" marR="381000" rtl="0" algn="l">
              <a:lnSpc>
                <a:spcPct val="115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When should tasks start/end?</a:t>
            </a:r>
            <a:endParaRPr sz="2000">
              <a:solidFill>
                <a:schemeClr val="dk1"/>
              </a:solidFill>
              <a:latin typeface="Calibri"/>
              <a:ea typeface="Calibri"/>
              <a:cs typeface="Calibri"/>
              <a:sym typeface="Calibri"/>
            </a:endParaRPr>
          </a:p>
          <a:p>
            <a:pPr indent="-355600" lvl="0" marL="457200" marR="381000" rtl="0" algn="l">
              <a:lnSpc>
                <a:spcPct val="115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What are the dependencies?</a:t>
            </a:r>
            <a:endParaRPr sz="2000">
              <a:solidFill>
                <a:schemeClr val="dk1"/>
              </a:solidFill>
              <a:latin typeface="Calibri"/>
              <a:ea typeface="Calibri"/>
              <a:cs typeface="Calibri"/>
              <a:sym typeface="Calibri"/>
            </a:endParaRPr>
          </a:p>
          <a:p>
            <a:pPr indent="-355600" lvl="0" marL="457200" marR="381000" rtl="0" algn="l">
              <a:lnSpc>
                <a:spcPct val="115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How do we manage overlaps?</a:t>
            </a:r>
            <a:endParaRPr sz="20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cxnSp>
        <p:nvCxnSpPr>
          <p:cNvPr id="204" name="Google Shape;204;p34"/>
          <p:cNvCxnSpPr/>
          <p:nvPr/>
        </p:nvCxnSpPr>
        <p:spPr>
          <a:xfrm rot="10800000">
            <a:off x="2225279" y="1396604"/>
            <a:ext cx="0" cy="1714500"/>
          </a:xfrm>
          <a:prstGeom prst="straightConnector1">
            <a:avLst/>
          </a:prstGeom>
          <a:noFill/>
          <a:ln cap="flat" cmpd="sng" w="21425">
            <a:solidFill>
              <a:schemeClr val="dk1"/>
            </a:solidFill>
            <a:prstDash val="solid"/>
            <a:round/>
            <a:headEnd len="med" w="med" type="none"/>
            <a:tailEnd len="med" w="med" type="stealth"/>
          </a:ln>
        </p:spPr>
      </p:cxnSp>
      <p:cxnSp>
        <p:nvCxnSpPr>
          <p:cNvPr id="205" name="Google Shape;205;p34"/>
          <p:cNvCxnSpPr/>
          <p:nvPr/>
        </p:nvCxnSpPr>
        <p:spPr>
          <a:xfrm>
            <a:off x="2225278" y="3103960"/>
            <a:ext cx="2000100" cy="0"/>
          </a:xfrm>
          <a:prstGeom prst="straightConnector1">
            <a:avLst/>
          </a:prstGeom>
          <a:noFill/>
          <a:ln cap="flat" cmpd="sng" w="21425">
            <a:solidFill>
              <a:schemeClr val="dk1"/>
            </a:solidFill>
            <a:prstDash val="solid"/>
            <a:round/>
            <a:headEnd len="med" w="med" type="none"/>
            <a:tailEnd len="med" w="med" type="stealth"/>
          </a:ln>
        </p:spPr>
      </p:cxnSp>
      <p:cxnSp>
        <p:nvCxnSpPr>
          <p:cNvPr id="206" name="Google Shape;206;p34"/>
          <p:cNvCxnSpPr/>
          <p:nvPr/>
        </p:nvCxnSpPr>
        <p:spPr>
          <a:xfrm rot="10800000">
            <a:off x="5600700" y="1402556"/>
            <a:ext cx="0" cy="1714500"/>
          </a:xfrm>
          <a:prstGeom prst="straightConnector1">
            <a:avLst/>
          </a:prstGeom>
          <a:noFill/>
          <a:ln cap="flat" cmpd="sng" w="21425">
            <a:solidFill>
              <a:schemeClr val="dk1"/>
            </a:solidFill>
            <a:prstDash val="solid"/>
            <a:round/>
            <a:headEnd len="med" w="med" type="none"/>
            <a:tailEnd len="med" w="med" type="stealth"/>
          </a:ln>
        </p:spPr>
      </p:cxnSp>
      <p:cxnSp>
        <p:nvCxnSpPr>
          <p:cNvPr id="207" name="Google Shape;207;p34"/>
          <p:cNvCxnSpPr/>
          <p:nvPr/>
        </p:nvCxnSpPr>
        <p:spPr>
          <a:xfrm>
            <a:off x="5600700" y="3111104"/>
            <a:ext cx="2000100" cy="0"/>
          </a:xfrm>
          <a:prstGeom prst="straightConnector1">
            <a:avLst/>
          </a:prstGeom>
          <a:noFill/>
          <a:ln cap="flat" cmpd="sng" w="21425">
            <a:solidFill>
              <a:schemeClr val="dk1"/>
            </a:solidFill>
            <a:prstDash val="solid"/>
            <a:round/>
            <a:headEnd len="med" w="med" type="none"/>
            <a:tailEnd len="med" w="med" type="stealth"/>
          </a:ln>
        </p:spPr>
      </p:cxnSp>
      <p:sp>
        <p:nvSpPr>
          <p:cNvPr id="208" name="Google Shape;208;p34"/>
          <p:cNvSpPr txBox="1"/>
          <p:nvPr/>
        </p:nvSpPr>
        <p:spPr>
          <a:xfrm>
            <a:off x="932975" y="2209800"/>
            <a:ext cx="12927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Complexity</a:t>
            </a:r>
            <a:endParaRPr sz="1800">
              <a:latin typeface="Calibri"/>
              <a:ea typeface="Calibri"/>
              <a:cs typeface="Calibri"/>
              <a:sym typeface="Calibri"/>
            </a:endParaRPr>
          </a:p>
        </p:txBody>
      </p:sp>
      <p:sp>
        <p:nvSpPr>
          <p:cNvPr id="209" name="Google Shape;209;p34"/>
          <p:cNvSpPr txBox="1"/>
          <p:nvPr/>
        </p:nvSpPr>
        <p:spPr>
          <a:xfrm>
            <a:off x="4213075" y="2209800"/>
            <a:ext cx="12516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Complexity</a:t>
            </a:r>
            <a:endParaRPr sz="1800">
              <a:latin typeface="Calibri"/>
              <a:ea typeface="Calibri"/>
              <a:cs typeface="Calibri"/>
              <a:sym typeface="Calibri"/>
            </a:endParaRPr>
          </a:p>
        </p:txBody>
      </p:sp>
      <p:sp>
        <p:nvSpPr>
          <p:cNvPr id="210" name="Google Shape;210;p34"/>
          <p:cNvSpPr txBox="1"/>
          <p:nvPr/>
        </p:nvSpPr>
        <p:spPr>
          <a:xfrm>
            <a:off x="2165620" y="3211725"/>
            <a:ext cx="29190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Software Product Quality</a:t>
            </a:r>
            <a:endParaRPr sz="1800">
              <a:latin typeface="Calibri"/>
              <a:ea typeface="Calibri"/>
              <a:cs typeface="Calibri"/>
              <a:sym typeface="Calibri"/>
            </a:endParaRPr>
          </a:p>
        </p:txBody>
      </p:sp>
      <p:sp>
        <p:nvSpPr>
          <p:cNvPr id="211" name="Google Shape;211;p34"/>
          <p:cNvSpPr txBox="1"/>
          <p:nvPr/>
        </p:nvSpPr>
        <p:spPr>
          <a:xfrm>
            <a:off x="5600700" y="3218275"/>
            <a:ext cx="32631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Software Development Effort</a:t>
            </a:r>
            <a:endParaRPr sz="1800">
              <a:latin typeface="Calibri"/>
              <a:ea typeface="Calibri"/>
              <a:cs typeface="Calibri"/>
              <a:sym typeface="Calibri"/>
            </a:endParaRPr>
          </a:p>
        </p:txBody>
      </p:sp>
      <p:sp>
        <p:nvSpPr>
          <p:cNvPr id="212" name="Google Shape;212;p34"/>
          <p:cNvSpPr txBox="1"/>
          <p:nvPr/>
        </p:nvSpPr>
        <p:spPr>
          <a:xfrm>
            <a:off x="2876463" y="2271300"/>
            <a:ext cx="244200" cy="284700"/>
          </a:xfrm>
          <a:prstGeom prst="rect">
            <a:avLst/>
          </a:prstGeom>
          <a:noFill/>
          <a:ln cap="flat" cmpd="sng" w="7150">
            <a:solidFill>
              <a:srgbClr val="D5D5D5"/>
            </a:solidFill>
            <a:prstDash val="solid"/>
            <a:round/>
            <a:headEnd len="sm" w="sm" type="none"/>
            <a:tailEnd len="sm" w="sm" type="none"/>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006600"/>
                </a:solidFill>
                <a:latin typeface="Calibri"/>
                <a:ea typeface="Calibri"/>
                <a:cs typeface="Calibri"/>
                <a:sym typeface="Calibri"/>
              </a:rPr>
              <a:t>?</a:t>
            </a:r>
            <a:endParaRPr sz="1100">
              <a:latin typeface="Calibri"/>
              <a:ea typeface="Calibri"/>
              <a:cs typeface="Calibri"/>
              <a:sym typeface="Calibri"/>
            </a:endParaRPr>
          </a:p>
        </p:txBody>
      </p:sp>
      <p:sp>
        <p:nvSpPr>
          <p:cNvPr id="213" name="Google Shape;213;p34"/>
          <p:cNvSpPr txBox="1"/>
          <p:nvPr/>
        </p:nvSpPr>
        <p:spPr>
          <a:xfrm>
            <a:off x="6256725" y="2271301"/>
            <a:ext cx="2442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006600"/>
                </a:solidFill>
                <a:latin typeface="Calibri"/>
                <a:ea typeface="Calibri"/>
                <a:cs typeface="Calibri"/>
                <a:sym typeface="Calibri"/>
              </a:rPr>
              <a:t>?</a:t>
            </a:r>
            <a:endParaRPr sz="1100">
              <a:latin typeface="Calibri"/>
              <a:ea typeface="Calibri"/>
              <a:cs typeface="Calibri"/>
              <a:sym typeface="Calibri"/>
            </a:endParaRPr>
          </a:p>
        </p:txBody>
      </p:sp>
      <p:sp>
        <p:nvSpPr>
          <p:cNvPr id="214" name="Google Shape;214;p34"/>
          <p:cNvSpPr/>
          <p:nvPr/>
        </p:nvSpPr>
        <p:spPr>
          <a:xfrm>
            <a:off x="1894975" y="189375"/>
            <a:ext cx="5887800" cy="9543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 sz="2000" u="sng">
                <a:solidFill>
                  <a:srgbClr val="0000CC"/>
                </a:solidFill>
                <a:latin typeface="Calibri"/>
                <a:ea typeface="Calibri"/>
                <a:cs typeface="Calibri"/>
                <a:sym typeface="Calibri"/>
              </a:rPr>
              <a:t>Complexity</a:t>
            </a:r>
            <a:r>
              <a:rPr lang="en" sz="2000">
                <a:solidFill>
                  <a:srgbClr val="0000CC"/>
                </a:solidFill>
                <a:latin typeface="Calibri"/>
                <a:ea typeface="Calibri"/>
                <a:cs typeface="Calibri"/>
                <a:sym typeface="Calibri"/>
              </a:rPr>
              <a:t> vs. </a:t>
            </a:r>
            <a:r>
              <a:rPr lang="en" sz="2000" u="sng">
                <a:solidFill>
                  <a:srgbClr val="0000CC"/>
                </a:solidFill>
                <a:latin typeface="Calibri"/>
                <a:ea typeface="Calibri"/>
                <a:cs typeface="Calibri"/>
                <a:sym typeface="Calibri"/>
              </a:rPr>
              <a:t>Software product quality?</a:t>
            </a:r>
            <a:br>
              <a:rPr lang="en" sz="2000">
                <a:solidFill>
                  <a:srgbClr val="0000CC"/>
                </a:solidFill>
                <a:latin typeface="Calibri"/>
                <a:ea typeface="Calibri"/>
                <a:cs typeface="Calibri"/>
                <a:sym typeface="Calibri"/>
              </a:rPr>
            </a:br>
            <a:r>
              <a:rPr lang="en" sz="2000" u="sng">
                <a:solidFill>
                  <a:srgbClr val="0000CC"/>
                </a:solidFill>
                <a:latin typeface="Calibri"/>
                <a:ea typeface="Calibri"/>
                <a:cs typeface="Calibri"/>
                <a:sym typeface="Calibri"/>
              </a:rPr>
              <a:t>complexity</a:t>
            </a:r>
            <a:r>
              <a:rPr lang="en" sz="2000">
                <a:solidFill>
                  <a:srgbClr val="0000CC"/>
                </a:solidFill>
                <a:latin typeface="Calibri"/>
                <a:ea typeface="Calibri"/>
                <a:cs typeface="Calibri"/>
                <a:sym typeface="Calibri"/>
              </a:rPr>
              <a:t> vs. </a:t>
            </a:r>
            <a:r>
              <a:rPr lang="en" sz="2000" u="sng">
                <a:solidFill>
                  <a:srgbClr val="0000CC"/>
                </a:solidFill>
                <a:latin typeface="Calibri"/>
                <a:ea typeface="Calibri"/>
                <a:cs typeface="Calibri"/>
                <a:sym typeface="Calibri"/>
              </a:rPr>
              <a:t>Software dev. effort ?</a:t>
            </a:r>
            <a:br>
              <a:rPr lang="en" sz="2000">
                <a:solidFill>
                  <a:srgbClr val="0000CC"/>
                </a:solidFill>
                <a:latin typeface="Calibri"/>
                <a:ea typeface="Calibri"/>
                <a:cs typeface="Calibri"/>
                <a:sym typeface="Calibri"/>
              </a:rPr>
            </a:br>
            <a:r>
              <a:rPr lang="en" sz="2000">
                <a:solidFill>
                  <a:srgbClr val="006600"/>
                </a:solidFill>
                <a:latin typeface="Calibri"/>
                <a:ea typeface="Calibri"/>
                <a:cs typeface="Calibri"/>
                <a:sym typeface="Calibri"/>
              </a:rPr>
              <a:t>What type of “relationship” can we expect?</a:t>
            </a:r>
            <a:br>
              <a:rPr lang="en" sz="2000">
                <a:solidFill>
                  <a:srgbClr val="006600"/>
                </a:solidFill>
                <a:latin typeface="Calibri"/>
                <a:ea typeface="Calibri"/>
                <a:cs typeface="Calibri"/>
                <a:sym typeface="Calibri"/>
              </a:rPr>
            </a:br>
            <a:endParaRPr sz="2000">
              <a:solidFill>
                <a:schemeClr val="dk1"/>
              </a:solidFill>
              <a:latin typeface="Calibri"/>
              <a:ea typeface="Calibri"/>
              <a:cs typeface="Calibri"/>
              <a:sym typeface="Calibri"/>
            </a:endParaRPr>
          </a:p>
        </p:txBody>
      </p:sp>
      <p:sp>
        <p:nvSpPr>
          <p:cNvPr id="215" name="Google Shape;215;p34"/>
          <p:cNvSpPr txBox="1"/>
          <p:nvPr>
            <p:ph idx="1" type="body"/>
          </p:nvPr>
        </p:nvSpPr>
        <p:spPr>
          <a:xfrm>
            <a:off x="247900" y="3714300"/>
            <a:ext cx="8520600" cy="1446900"/>
          </a:xfrm>
          <a:prstGeom prst="rect">
            <a:avLst/>
          </a:prstGeom>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i="1" lang="en">
                <a:solidFill>
                  <a:schemeClr val="dk1"/>
                </a:solidFill>
              </a:rPr>
              <a:t>T</a:t>
            </a:r>
            <a:r>
              <a:rPr b="1" i="1" lang="en">
                <a:solidFill>
                  <a:schemeClr val="dk1"/>
                </a:solidFill>
              </a:rPr>
              <a:t>hink about apps that you use and observed changes over the years</a:t>
            </a:r>
            <a:endParaRPr b="1">
              <a:solidFill>
                <a:schemeClr val="dk1"/>
              </a:solidFill>
            </a:endParaRPr>
          </a:p>
          <a:p>
            <a:pPr indent="-342900" lvl="0" marL="457200" rtl="0" algn="l">
              <a:lnSpc>
                <a:spcPct val="100000"/>
              </a:lnSpc>
              <a:spcBef>
                <a:spcPts val="1200"/>
              </a:spcBef>
              <a:spcAft>
                <a:spcPts val="0"/>
              </a:spcAft>
              <a:buClr>
                <a:schemeClr val="dk1"/>
              </a:buClr>
              <a:buSzPts val="1800"/>
              <a:buChar char="●"/>
            </a:pPr>
            <a:r>
              <a:rPr lang="en">
                <a:solidFill>
                  <a:schemeClr val="dk1"/>
                </a:solidFill>
              </a:rPr>
              <a:t>Give an example of an increase in software size </a:t>
            </a:r>
            <a:endParaRPr i="1">
              <a:solidFill>
                <a:schemeClr val="dk1"/>
              </a:solidFill>
            </a:endParaRPr>
          </a:p>
          <a:p>
            <a:pPr indent="-342900" lvl="0" marL="457200" rtl="0" algn="l">
              <a:lnSpc>
                <a:spcPct val="100000"/>
              </a:lnSpc>
              <a:spcBef>
                <a:spcPts val="0"/>
              </a:spcBef>
              <a:spcAft>
                <a:spcPts val="0"/>
              </a:spcAft>
              <a:buClr>
                <a:schemeClr val="dk1"/>
              </a:buClr>
              <a:buSzPts val="1800"/>
              <a:buChar char="●"/>
            </a:pPr>
            <a:r>
              <a:rPr lang="en">
                <a:solidFill>
                  <a:schemeClr val="dk1"/>
                </a:solidFill>
              </a:rPr>
              <a:t>Give an example of an increase in complexity</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
                <a:solidFill>
                  <a:schemeClr val="dk1"/>
                </a:solidFill>
              </a:rPr>
              <a:t>Discuss which type of increase, in your view, is more difficult to handle</a:t>
            </a:r>
            <a:endParaRPr>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descr="Development Process" id="220" name="Google Shape;220;p35"/>
          <p:cNvPicPr preferRelativeResize="0"/>
          <p:nvPr/>
        </p:nvPicPr>
        <p:blipFill rotWithShape="1">
          <a:blip r:embed="rId3">
            <a:alphaModFix/>
          </a:blip>
          <a:srcRect b="0" l="0" r="0" t="15945"/>
          <a:stretch/>
        </p:blipFill>
        <p:spPr>
          <a:xfrm>
            <a:off x="2410312" y="0"/>
            <a:ext cx="4323376" cy="51435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6"/>
          <p:cNvSpPr txBox="1"/>
          <p:nvPr>
            <p:ph idx="1" type="body"/>
          </p:nvPr>
        </p:nvSpPr>
        <p:spPr>
          <a:xfrm>
            <a:off x="311700" y="1152475"/>
            <a:ext cx="8520600" cy="3416400"/>
          </a:xfrm>
          <a:prstGeom prst="rect">
            <a:avLst/>
          </a:prstGeom>
          <a:noFill/>
          <a:ln>
            <a:noFill/>
          </a:ln>
        </p:spPr>
        <p:txBody>
          <a:bodyPr anchorCtr="0" anchor="t" bIns="34275" lIns="68575" spcFirstLastPara="1" rIns="68575" wrap="square" tIns="34275">
            <a:noAutofit/>
          </a:bodyPr>
          <a:lstStyle/>
          <a:p>
            <a:pPr indent="-355600" lvl="0" marL="457200" rtl="0" algn="l">
              <a:lnSpc>
                <a:spcPct val="100000"/>
              </a:lnSpc>
              <a:spcBef>
                <a:spcPts val="0"/>
              </a:spcBef>
              <a:spcAft>
                <a:spcPts val="0"/>
              </a:spcAft>
              <a:buClr>
                <a:schemeClr val="dk1"/>
              </a:buClr>
              <a:buSzPts val="2000"/>
              <a:buChar char="●"/>
            </a:pPr>
            <a:r>
              <a:rPr i="1" lang="en" sz="2000">
                <a:solidFill>
                  <a:srgbClr val="0000CC"/>
                </a:solidFill>
              </a:rPr>
              <a:t>Building “mission critical” or “business critical” system requires </a:t>
            </a:r>
            <a:r>
              <a:rPr i="1" lang="en" sz="2000">
                <a:solidFill>
                  <a:srgbClr val="006600"/>
                </a:solidFill>
              </a:rPr>
              <a:t>(1) </a:t>
            </a:r>
            <a:r>
              <a:rPr i="1" lang="en" sz="2000" u="sng">
                <a:solidFill>
                  <a:srgbClr val="006600"/>
                </a:solidFill>
              </a:rPr>
              <a:t>several separate activities</a:t>
            </a:r>
            <a:r>
              <a:rPr i="1" lang="en" sz="2000">
                <a:solidFill>
                  <a:srgbClr val="0000CC"/>
                </a:solidFill>
              </a:rPr>
              <a:t> performed by </a:t>
            </a:r>
            <a:r>
              <a:rPr i="1" lang="en" sz="2000">
                <a:solidFill>
                  <a:srgbClr val="006600"/>
                </a:solidFill>
              </a:rPr>
              <a:t>(2) </a:t>
            </a:r>
            <a:r>
              <a:rPr i="1" lang="en" sz="2000" u="sng">
                <a:solidFill>
                  <a:srgbClr val="006600"/>
                </a:solidFill>
              </a:rPr>
              <a:t>more than one person (e.g. 50 ~ 100)</a:t>
            </a:r>
            <a:r>
              <a:rPr i="1" lang="en" sz="2000">
                <a:solidFill>
                  <a:srgbClr val="006600"/>
                </a:solidFill>
              </a:rPr>
              <a:t>:</a:t>
            </a:r>
            <a:endParaRPr i="1" sz="2000">
              <a:solidFill>
                <a:srgbClr val="006600"/>
              </a:solidFill>
            </a:endParaRPr>
          </a:p>
          <a:p>
            <a:pPr indent="-355600" lvl="1" marL="914400" rtl="0" algn="l">
              <a:lnSpc>
                <a:spcPct val="100000"/>
              </a:lnSpc>
              <a:spcBef>
                <a:spcPts val="0"/>
              </a:spcBef>
              <a:spcAft>
                <a:spcPts val="0"/>
              </a:spcAft>
              <a:buClr>
                <a:schemeClr val="dk1"/>
              </a:buClr>
              <a:buSzPts val="2000"/>
              <a:buChar char="○"/>
            </a:pPr>
            <a:r>
              <a:rPr lang="en" sz="2000" u="sng">
                <a:solidFill>
                  <a:srgbClr val="0000CC"/>
                </a:solidFill>
              </a:rPr>
              <a:t>Requirements</a:t>
            </a:r>
            <a:r>
              <a:rPr lang="en" sz="2000"/>
              <a:t>: </a:t>
            </a:r>
            <a:r>
              <a:rPr lang="en" sz="2000">
                <a:solidFill>
                  <a:schemeClr val="dk1"/>
                </a:solidFill>
              </a:rPr>
              <a:t>gathering, analysis, specification, and agreement</a:t>
            </a:r>
            <a:r>
              <a:rPr lang="en" sz="2000"/>
              <a:t> </a:t>
            </a:r>
            <a:endParaRPr sz="2000"/>
          </a:p>
          <a:p>
            <a:pPr indent="-355600" lvl="1" marL="914400" rtl="0" algn="l">
              <a:lnSpc>
                <a:spcPct val="100000"/>
              </a:lnSpc>
              <a:spcBef>
                <a:spcPts val="0"/>
              </a:spcBef>
              <a:spcAft>
                <a:spcPts val="0"/>
              </a:spcAft>
              <a:buClr>
                <a:schemeClr val="dk1"/>
              </a:buClr>
              <a:buSzPts val="2000"/>
              <a:buChar char="○"/>
            </a:pPr>
            <a:r>
              <a:rPr lang="en" sz="2000" u="sng">
                <a:solidFill>
                  <a:srgbClr val="0000CC"/>
                </a:solidFill>
              </a:rPr>
              <a:t>Design:</a:t>
            </a:r>
            <a:r>
              <a:rPr lang="en" sz="2000"/>
              <a:t> </a:t>
            </a:r>
            <a:r>
              <a:rPr lang="en" sz="2000">
                <a:solidFill>
                  <a:schemeClr val="dk1"/>
                </a:solidFill>
              </a:rPr>
              <a:t>abstraction, decomposition, cohesion, interaction, and coupling analysis</a:t>
            </a:r>
            <a:endParaRPr sz="2000">
              <a:solidFill>
                <a:schemeClr val="dk1"/>
              </a:solidFill>
            </a:endParaRPr>
          </a:p>
          <a:p>
            <a:pPr indent="-355600" lvl="1" marL="914400" rtl="0" algn="l">
              <a:lnSpc>
                <a:spcPct val="100000"/>
              </a:lnSpc>
              <a:spcBef>
                <a:spcPts val="0"/>
              </a:spcBef>
              <a:spcAft>
                <a:spcPts val="0"/>
              </a:spcAft>
              <a:buClr>
                <a:schemeClr val="dk1"/>
              </a:buClr>
              <a:buSzPts val="2000"/>
              <a:buChar char="○"/>
            </a:pPr>
            <a:r>
              <a:rPr lang="en" sz="2000" u="sng">
                <a:solidFill>
                  <a:srgbClr val="0000CC"/>
                </a:solidFill>
              </a:rPr>
              <a:t>Implementation:</a:t>
            </a:r>
            <a:r>
              <a:rPr lang="en" sz="2000"/>
              <a:t> </a:t>
            </a:r>
            <a:r>
              <a:rPr lang="en" sz="2000">
                <a:solidFill>
                  <a:schemeClr val="dk1"/>
                </a:solidFill>
              </a:rPr>
              <a:t>coding and unit testing</a:t>
            </a:r>
            <a:endParaRPr sz="2000">
              <a:solidFill>
                <a:schemeClr val="dk1"/>
              </a:solidFill>
            </a:endParaRPr>
          </a:p>
          <a:p>
            <a:pPr indent="-355600" lvl="1" marL="914400" rtl="0" algn="l">
              <a:lnSpc>
                <a:spcPct val="100000"/>
              </a:lnSpc>
              <a:spcBef>
                <a:spcPts val="0"/>
              </a:spcBef>
              <a:spcAft>
                <a:spcPts val="0"/>
              </a:spcAft>
              <a:buClr>
                <a:schemeClr val="dk1"/>
              </a:buClr>
              <a:buSzPts val="2000"/>
              <a:buChar char="○"/>
            </a:pPr>
            <a:r>
              <a:rPr lang="en" sz="2000" u="sng">
                <a:solidFill>
                  <a:srgbClr val="0000CC"/>
                </a:solidFill>
              </a:rPr>
              <a:t>Integration</a:t>
            </a:r>
            <a:r>
              <a:rPr lang="en" sz="2000"/>
              <a:t> </a:t>
            </a:r>
            <a:r>
              <a:rPr lang="en" sz="2000">
                <a:solidFill>
                  <a:schemeClr val="dk1"/>
                </a:solidFill>
              </a:rPr>
              <a:t>and tracking of pieces and parts</a:t>
            </a:r>
            <a:endParaRPr sz="2000">
              <a:solidFill>
                <a:schemeClr val="dk1"/>
              </a:solidFill>
            </a:endParaRPr>
          </a:p>
          <a:p>
            <a:pPr indent="-355600" lvl="1" marL="914400" rtl="0" algn="l">
              <a:lnSpc>
                <a:spcPct val="100000"/>
              </a:lnSpc>
              <a:spcBef>
                <a:spcPts val="0"/>
              </a:spcBef>
              <a:spcAft>
                <a:spcPts val="0"/>
              </a:spcAft>
              <a:buClr>
                <a:schemeClr val="dk1"/>
              </a:buClr>
              <a:buSzPts val="2000"/>
              <a:buChar char="○"/>
            </a:pPr>
            <a:r>
              <a:rPr lang="en" sz="2000" u="sng">
                <a:solidFill>
                  <a:srgbClr val="0000CC"/>
                </a:solidFill>
              </a:rPr>
              <a:t>Separate testing:</a:t>
            </a:r>
            <a:r>
              <a:rPr lang="en" sz="2000"/>
              <a:t> </a:t>
            </a:r>
            <a:r>
              <a:rPr lang="en" sz="2000">
                <a:solidFill>
                  <a:schemeClr val="dk1"/>
                </a:solidFill>
              </a:rPr>
              <a:t>functional testing, component testing, system testing, and performance testing</a:t>
            </a:r>
            <a:endParaRPr sz="2000">
              <a:solidFill>
                <a:schemeClr val="dk1"/>
              </a:solidFill>
            </a:endParaRPr>
          </a:p>
          <a:p>
            <a:pPr indent="-355600" lvl="1" marL="914400" rtl="0" algn="l">
              <a:lnSpc>
                <a:spcPct val="100000"/>
              </a:lnSpc>
              <a:spcBef>
                <a:spcPts val="0"/>
              </a:spcBef>
              <a:spcAft>
                <a:spcPts val="0"/>
              </a:spcAft>
              <a:buClr>
                <a:schemeClr val="dk1"/>
              </a:buClr>
              <a:buSzPts val="2000"/>
              <a:buChar char="○"/>
            </a:pPr>
            <a:r>
              <a:rPr lang="en" sz="2000" u="sng">
                <a:solidFill>
                  <a:srgbClr val="0000CC"/>
                </a:solidFill>
              </a:rPr>
              <a:t>Packaging</a:t>
            </a:r>
            <a:r>
              <a:rPr lang="en" sz="2000"/>
              <a:t> </a:t>
            </a:r>
            <a:r>
              <a:rPr lang="en" sz="2000">
                <a:solidFill>
                  <a:schemeClr val="dk1"/>
                </a:solidFill>
              </a:rPr>
              <a:t>and </a:t>
            </a:r>
            <a:r>
              <a:rPr lang="en" sz="2000" u="sng">
                <a:solidFill>
                  <a:srgbClr val="0000CC"/>
                </a:solidFill>
              </a:rPr>
              <a:t>releasing</a:t>
            </a:r>
            <a:r>
              <a:rPr lang="en" sz="2000"/>
              <a:t> </a:t>
            </a:r>
            <a:r>
              <a:rPr lang="en" sz="2000">
                <a:solidFill>
                  <a:schemeClr val="dk1"/>
                </a:solidFill>
              </a:rPr>
              <a:t>the system</a:t>
            </a:r>
            <a:endParaRPr sz="2000">
              <a:solidFill>
                <a:schemeClr val="dk1"/>
              </a:solidFill>
            </a:endParaRPr>
          </a:p>
        </p:txBody>
      </p:sp>
      <p:sp>
        <p:nvSpPr>
          <p:cNvPr id="227" name="Google Shape;227;p36"/>
          <p:cNvSpPr txBox="1"/>
          <p:nvPr>
            <p:ph type="title"/>
          </p:nvPr>
        </p:nvSpPr>
        <p:spPr>
          <a:xfrm>
            <a:off x="311700" y="445025"/>
            <a:ext cx="8520600" cy="594000"/>
          </a:xfrm>
          <a:prstGeom prst="rect">
            <a:avLst/>
          </a:prstGeom>
        </p:spPr>
        <p:txBody>
          <a:bodyPr anchorCtr="0" anchor="t" bIns="91425" lIns="91425" spcFirstLastPara="1" rIns="91425" wrap="square" tIns="91425">
            <a:spAutoFit/>
          </a:bodyPr>
          <a:lstStyle/>
          <a:p>
            <a:pPr indent="0" lvl="0" marL="0" rtl="0" algn="l">
              <a:lnSpc>
                <a:spcPct val="95000"/>
              </a:lnSpc>
              <a:spcBef>
                <a:spcPts val="0"/>
              </a:spcBef>
              <a:spcAft>
                <a:spcPts val="0"/>
              </a:spcAft>
              <a:buNone/>
            </a:pPr>
            <a:r>
              <a:rPr lang="en"/>
              <a:t>A Large, Complex System (e.g. payroll system)</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7"/>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Requirements of the Payroll System</a:t>
            </a:r>
            <a:endParaRPr/>
          </a:p>
        </p:txBody>
      </p:sp>
      <p:sp>
        <p:nvSpPr>
          <p:cNvPr id="233" name="Google Shape;233;p37"/>
          <p:cNvSpPr txBox="1"/>
          <p:nvPr>
            <p:ph idx="1" type="body"/>
          </p:nvPr>
        </p:nvSpPr>
        <p:spPr>
          <a:xfrm>
            <a:off x="311700" y="1152475"/>
            <a:ext cx="8520600" cy="1416000"/>
          </a:xfrm>
          <a:prstGeom prst="rect">
            <a:avLst/>
          </a:prstGeom>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2000">
                <a:solidFill>
                  <a:schemeClr val="dk1"/>
                </a:solidFill>
              </a:rPr>
              <a:t>Everyone has some idea of what a payroll system is</a:t>
            </a:r>
            <a:endParaRPr sz="2000">
              <a:solidFill>
                <a:schemeClr val="dk1"/>
              </a:solidFill>
            </a:endParaRPr>
          </a:p>
          <a:p>
            <a:pPr indent="0" lvl="0" marL="0" rtl="0" algn="l">
              <a:lnSpc>
                <a:spcPct val="150000"/>
              </a:lnSpc>
              <a:spcBef>
                <a:spcPts val="0"/>
              </a:spcBef>
              <a:spcAft>
                <a:spcPts val="0"/>
              </a:spcAft>
              <a:buNone/>
            </a:pPr>
            <a:r>
              <a:rPr lang="en" sz="2000">
                <a:solidFill>
                  <a:schemeClr val="dk1"/>
                </a:solidFill>
              </a:rPr>
              <a:t>Q: </a:t>
            </a:r>
            <a:r>
              <a:rPr i="1" lang="en" sz="2000">
                <a:solidFill>
                  <a:schemeClr val="dk1"/>
                </a:solidFill>
              </a:rPr>
              <a:t>“</a:t>
            </a:r>
            <a:r>
              <a:rPr i="1" lang="en" sz="2000" u="sng">
                <a:solidFill>
                  <a:schemeClr val="dk1"/>
                </a:solidFill>
              </a:rPr>
              <a:t>What core functions must a payroll system have</a:t>
            </a:r>
            <a:r>
              <a:rPr i="1" lang="en" sz="2000">
                <a:solidFill>
                  <a:schemeClr val="dk1"/>
                </a:solidFill>
              </a:rPr>
              <a:t>?”</a:t>
            </a:r>
            <a:endParaRPr i="1" sz="2000">
              <a:solidFill>
                <a:schemeClr val="dk1"/>
              </a:solidFill>
            </a:endParaRPr>
          </a:p>
          <a:p>
            <a:pPr indent="0" lvl="0" marL="0" rtl="0" algn="l">
              <a:lnSpc>
                <a:spcPct val="150000"/>
              </a:lnSpc>
              <a:spcBef>
                <a:spcPts val="0"/>
              </a:spcBef>
              <a:spcAft>
                <a:spcPts val="0"/>
              </a:spcAft>
              <a:buNone/>
            </a:pPr>
            <a:r>
              <a:rPr lang="en" sz="2000">
                <a:solidFill>
                  <a:schemeClr val="dk1"/>
                </a:solidFill>
              </a:rPr>
              <a:t>Discuss.</a:t>
            </a:r>
            <a:endParaRPr sz="20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8"/>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Requirements of the Payroll System</a:t>
            </a:r>
            <a:endParaRPr/>
          </a:p>
        </p:txBody>
      </p:sp>
      <p:sp>
        <p:nvSpPr>
          <p:cNvPr id="239" name="Google Shape;239;p38"/>
          <p:cNvSpPr txBox="1"/>
          <p:nvPr>
            <p:ph idx="1" type="body"/>
          </p:nvPr>
        </p:nvSpPr>
        <p:spPr>
          <a:xfrm>
            <a:off x="311700" y="1152475"/>
            <a:ext cx="8520600" cy="4032900"/>
          </a:xfrm>
          <a:prstGeom prst="rect">
            <a:avLst/>
          </a:prstGeom>
        </p:spPr>
        <p:txBody>
          <a:bodyPr anchorCtr="0" anchor="t" bIns="91425" lIns="91425" spcFirstLastPara="1" rIns="91425" wrap="square" tIns="91425">
            <a:spAutoFit/>
          </a:bodyPr>
          <a:lstStyle/>
          <a:p>
            <a:pPr indent="-355600" lvl="0" marL="457200" rtl="0" algn="l">
              <a:lnSpc>
                <a:spcPct val="100000"/>
              </a:lnSpc>
              <a:spcBef>
                <a:spcPts val="0"/>
              </a:spcBef>
              <a:spcAft>
                <a:spcPts val="0"/>
              </a:spcAft>
              <a:buClr>
                <a:schemeClr val="dk1"/>
              </a:buClr>
              <a:buSzPts val="2000"/>
              <a:buChar char="●"/>
            </a:pPr>
            <a:r>
              <a:rPr lang="en" sz="2000">
                <a:solidFill>
                  <a:schemeClr val="dk1"/>
                </a:solidFill>
              </a:rPr>
              <a:t>Add, modify, and delete the names and associated personal information of all employees.</a:t>
            </a:r>
            <a:endParaRPr sz="2000">
              <a:solidFill>
                <a:schemeClr val="dk1"/>
              </a:solidFill>
            </a:endParaRPr>
          </a:p>
          <a:p>
            <a:pPr indent="-355600" lvl="0" marL="457200" rtl="0" algn="l">
              <a:lnSpc>
                <a:spcPct val="100000"/>
              </a:lnSpc>
              <a:spcBef>
                <a:spcPts val="0"/>
              </a:spcBef>
              <a:spcAft>
                <a:spcPts val="0"/>
              </a:spcAft>
              <a:buClr>
                <a:schemeClr val="dk1"/>
              </a:buClr>
              <a:buSzPts val="2000"/>
              <a:buChar char="●"/>
            </a:pPr>
            <a:r>
              <a:rPr lang="en" sz="2000">
                <a:solidFill>
                  <a:schemeClr val="dk1"/>
                </a:solidFill>
              </a:rPr>
              <a:t>Add, modify, and delete all the benefits associated with all employees.</a:t>
            </a:r>
            <a:endParaRPr sz="2000">
              <a:solidFill>
                <a:schemeClr val="dk1"/>
              </a:solidFill>
            </a:endParaRPr>
          </a:p>
          <a:p>
            <a:pPr indent="-355600" lvl="0" marL="457200" rtl="0" algn="l">
              <a:lnSpc>
                <a:spcPct val="100000"/>
              </a:lnSpc>
              <a:spcBef>
                <a:spcPts val="0"/>
              </a:spcBef>
              <a:spcAft>
                <a:spcPts val="0"/>
              </a:spcAft>
              <a:buClr>
                <a:schemeClr val="dk1"/>
              </a:buClr>
              <a:buSzPts val="2000"/>
              <a:buChar char="●"/>
            </a:pPr>
            <a:r>
              <a:rPr lang="en" sz="2000">
                <a:solidFill>
                  <a:schemeClr val="dk1"/>
                </a:solidFill>
              </a:rPr>
              <a:t>Add, modify, and delete all the tax and other deductions associated with all employees.</a:t>
            </a:r>
            <a:endParaRPr sz="2000">
              <a:solidFill>
                <a:schemeClr val="dk1"/>
              </a:solidFill>
            </a:endParaRPr>
          </a:p>
          <a:p>
            <a:pPr indent="-355600" lvl="0" marL="457200" rtl="0" algn="l">
              <a:lnSpc>
                <a:spcPct val="100000"/>
              </a:lnSpc>
              <a:spcBef>
                <a:spcPts val="0"/>
              </a:spcBef>
              <a:spcAft>
                <a:spcPts val="0"/>
              </a:spcAft>
              <a:buClr>
                <a:schemeClr val="dk1"/>
              </a:buClr>
              <a:buSzPts val="2000"/>
              <a:buChar char="●"/>
            </a:pPr>
            <a:r>
              <a:rPr lang="en" sz="2000">
                <a:solidFill>
                  <a:schemeClr val="dk1"/>
                </a:solidFill>
              </a:rPr>
              <a:t>Add, modify, and delete all the gross income associated with all employees.</a:t>
            </a:r>
            <a:endParaRPr sz="2000">
              <a:solidFill>
                <a:schemeClr val="dk1"/>
              </a:solidFill>
            </a:endParaRPr>
          </a:p>
          <a:p>
            <a:pPr indent="-355600" lvl="0" marL="457200" rtl="0" algn="l">
              <a:lnSpc>
                <a:spcPct val="100000"/>
              </a:lnSpc>
              <a:spcBef>
                <a:spcPts val="0"/>
              </a:spcBef>
              <a:spcAft>
                <a:spcPts val="0"/>
              </a:spcAft>
              <a:buClr>
                <a:schemeClr val="dk1"/>
              </a:buClr>
              <a:buSzPts val="2000"/>
              <a:buChar char="●"/>
            </a:pPr>
            <a:r>
              <a:rPr lang="en" sz="2000">
                <a:solidFill>
                  <a:schemeClr val="dk1"/>
                </a:solidFill>
              </a:rPr>
              <a:t>Add, modify, and delete all the algorithms related to computing the net pay for each employee.</a:t>
            </a:r>
            <a:endParaRPr sz="2000">
              <a:solidFill>
                <a:schemeClr val="dk1"/>
              </a:solidFill>
            </a:endParaRPr>
          </a:p>
          <a:p>
            <a:pPr indent="-355600" lvl="0" marL="457200" rtl="0" algn="l">
              <a:lnSpc>
                <a:spcPct val="100000"/>
              </a:lnSpc>
              <a:spcBef>
                <a:spcPts val="0"/>
              </a:spcBef>
              <a:spcAft>
                <a:spcPts val="0"/>
              </a:spcAft>
              <a:buClr>
                <a:schemeClr val="dk1"/>
              </a:buClr>
              <a:buSzPts val="2000"/>
              <a:buChar char="●"/>
            </a:pPr>
            <a:r>
              <a:rPr lang="en" sz="2000">
                <a:solidFill>
                  <a:schemeClr val="dk1"/>
                </a:solidFill>
              </a:rPr>
              <a:t>Generate a paper check or an electronic direct bank deposit for each employee.</a:t>
            </a:r>
            <a:endParaRPr sz="2000">
              <a:solidFill>
                <a:schemeClr val="dk1"/>
              </a:solidFill>
            </a:endParaRPr>
          </a:p>
          <a:p>
            <a:pPr indent="0" lvl="0" marL="0" rtl="0" algn="l">
              <a:lnSpc>
                <a:spcPct val="100000"/>
              </a:lnSpc>
              <a:spcBef>
                <a:spcPts val="1200"/>
              </a:spcBef>
              <a:spcAft>
                <a:spcPts val="1200"/>
              </a:spcAft>
              <a:buNone/>
            </a:pPr>
            <a:r>
              <a:rPr b="1" i="1" lang="en" sz="2000" u="sng">
                <a:solidFill>
                  <a:schemeClr val="dk1"/>
                </a:solidFill>
              </a:rPr>
              <a:t>Requirements phase is time-consuming, team-based, and </a:t>
            </a:r>
            <a:r>
              <a:rPr b="1" i="1" lang="en" sz="2000" u="sng">
                <a:solidFill>
                  <a:srgbClr val="0000CC"/>
                </a:solidFill>
              </a:rPr>
              <a:t>~15% of all defects</a:t>
            </a:r>
            <a:r>
              <a:rPr b="1" i="1" lang="en" sz="2000" u="sng">
                <a:solidFill>
                  <a:schemeClr val="dk1"/>
                </a:solidFill>
              </a:rPr>
              <a:t> come from errors here.</a:t>
            </a:r>
            <a:endParaRPr b="1" i="1" sz="2000" u="sng">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9"/>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Designing the Payroll System</a:t>
            </a:r>
            <a:endParaRPr/>
          </a:p>
        </p:txBody>
      </p:sp>
      <p:sp>
        <p:nvSpPr>
          <p:cNvPr id="245" name="Google Shape;245;p39"/>
          <p:cNvSpPr txBox="1"/>
          <p:nvPr>
            <p:ph idx="1" type="body"/>
          </p:nvPr>
        </p:nvSpPr>
        <p:spPr>
          <a:xfrm>
            <a:off x="311700" y="1152475"/>
            <a:ext cx="8520600" cy="3432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rPr>
              <a:t>Once the requirements of the payroll system are understood and agreed to, the system must still be designed</a:t>
            </a:r>
            <a:endParaRPr sz="2000">
              <a:solidFill>
                <a:schemeClr val="dk1"/>
              </a:solidFill>
            </a:endParaRPr>
          </a:p>
          <a:p>
            <a:pPr indent="0" lvl="0" marL="0" rtl="0" algn="l">
              <a:spcBef>
                <a:spcPts val="1200"/>
              </a:spcBef>
              <a:spcAft>
                <a:spcPts val="0"/>
              </a:spcAft>
              <a:buNone/>
            </a:pPr>
            <a:r>
              <a:rPr lang="en" sz="2000">
                <a:solidFill>
                  <a:schemeClr val="dk1"/>
                </a:solidFill>
              </a:rPr>
              <a:t>Q: </a:t>
            </a:r>
            <a:r>
              <a:rPr i="1" lang="en" sz="2000">
                <a:solidFill>
                  <a:schemeClr val="dk1"/>
                </a:solidFill>
              </a:rPr>
              <a:t>“</a:t>
            </a:r>
            <a:r>
              <a:rPr i="1" lang="en" sz="2000" u="sng">
                <a:solidFill>
                  <a:schemeClr val="dk1"/>
                </a:solidFill>
              </a:rPr>
              <a:t>How should the functions be grouped for easier development?</a:t>
            </a:r>
            <a:r>
              <a:rPr i="1" lang="en" sz="2000">
                <a:solidFill>
                  <a:schemeClr val="dk1"/>
                </a:solidFill>
              </a:rPr>
              <a:t>”</a:t>
            </a:r>
            <a:endParaRPr sz="2000" u="sng">
              <a:solidFill>
                <a:schemeClr val="dk1"/>
              </a:solidFill>
            </a:endParaRPr>
          </a:p>
          <a:p>
            <a:pPr indent="0" lvl="0" marL="0" rtl="0" algn="l">
              <a:spcBef>
                <a:spcPts val="1200"/>
              </a:spcBef>
              <a:spcAft>
                <a:spcPts val="0"/>
              </a:spcAft>
              <a:buNone/>
            </a:pPr>
            <a:r>
              <a:rPr lang="en" sz="2000">
                <a:solidFill>
                  <a:schemeClr val="dk1"/>
                </a:solidFill>
              </a:rPr>
              <a:t>Think how to design that:</a:t>
            </a:r>
            <a:endParaRPr sz="2000">
              <a:solidFill>
                <a:schemeClr val="dk1"/>
              </a:solidFill>
            </a:endParaRPr>
          </a:p>
          <a:p>
            <a:pPr indent="-355600" lvl="0" marL="457200" rtl="0" algn="l">
              <a:spcBef>
                <a:spcPts val="1200"/>
              </a:spcBef>
              <a:spcAft>
                <a:spcPts val="0"/>
              </a:spcAft>
              <a:buClr>
                <a:schemeClr val="dk1"/>
              </a:buClr>
              <a:buSzPts val="2000"/>
              <a:buChar char="●"/>
            </a:pPr>
            <a:r>
              <a:rPr lang="en" sz="2000">
                <a:solidFill>
                  <a:schemeClr val="dk1"/>
                </a:solidFill>
              </a:rPr>
              <a:t>Provides some design cohesiveness within the component</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Matches the business flow and the payroll processing environment</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Provides a potential assignment of work by components</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Allows easier packaging of the software by components</a:t>
            </a:r>
            <a:endParaRPr sz="200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0"/>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Designing the Payroll System</a:t>
            </a:r>
            <a:endParaRPr/>
          </a:p>
        </p:txBody>
      </p:sp>
      <p:sp>
        <p:nvSpPr>
          <p:cNvPr id="251" name="Google Shape;251;p40"/>
          <p:cNvSpPr txBox="1"/>
          <p:nvPr>
            <p:ph idx="1" type="body"/>
          </p:nvPr>
        </p:nvSpPr>
        <p:spPr>
          <a:xfrm>
            <a:off x="311700" y="1152475"/>
            <a:ext cx="8520600" cy="1554600"/>
          </a:xfrm>
          <a:prstGeom prst="rect">
            <a:avLst/>
          </a:prstGeom>
        </p:spPr>
        <p:txBody>
          <a:bodyPr anchorCtr="0" anchor="t" bIns="91425" lIns="91425" spcFirstLastPara="1" rIns="91425" wrap="square" tIns="91425">
            <a:spAutoFit/>
          </a:bodyPr>
          <a:lstStyle/>
          <a:p>
            <a:pPr indent="-355600" lvl="0" marL="457200" rtl="0" algn="l">
              <a:spcBef>
                <a:spcPts val="0"/>
              </a:spcBef>
              <a:spcAft>
                <a:spcPts val="0"/>
              </a:spcAft>
              <a:buClr>
                <a:schemeClr val="dk1"/>
              </a:buClr>
              <a:buSzPts val="2000"/>
              <a:buChar char="●"/>
            </a:pPr>
            <a:r>
              <a:rPr lang="en" sz="2000">
                <a:solidFill>
                  <a:schemeClr val="dk1"/>
                </a:solidFill>
              </a:rPr>
              <a:t>Payroll Administration</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Payroll Processing</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Exceptions Handling</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Interfaces (banks, remote sites)</a:t>
            </a:r>
            <a:endParaRPr sz="2000">
              <a:solidFill>
                <a:schemeClr val="dk1"/>
              </a:solidFill>
            </a:endParaRPr>
          </a:p>
        </p:txBody>
      </p:sp>
      <p:pic>
        <p:nvPicPr>
          <p:cNvPr descr="An illustration of vertical and horizontal design entities. The horizontal functions are represented by 2 parallel horizontal bars which are labeled common screens and common messages. The different vertical functions are represented by vertical blocks between the parallel horizontal bars." id="252" name="Google Shape;252;p40"/>
          <p:cNvPicPr preferRelativeResize="0"/>
          <p:nvPr/>
        </p:nvPicPr>
        <p:blipFill>
          <a:blip r:embed="rId3">
            <a:alphaModFix/>
          </a:blip>
          <a:stretch>
            <a:fillRect/>
          </a:stretch>
        </p:blipFill>
        <p:spPr>
          <a:xfrm>
            <a:off x="4572000" y="1191025"/>
            <a:ext cx="4260301" cy="238341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1"/>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Code and Unit Testing the Payroll System</a:t>
            </a:r>
            <a:endParaRPr/>
          </a:p>
        </p:txBody>
      </p:sp>
      <p:sp>
        <p:nvSpPr>
          <p:cNvPr id="258" name="Google Shape;258;p41"/>
          <p:cNvSpPr txBox="1"/>
          <p:nvPr>
            <p:ph idx="1" type="body"/>
          </p:nvPr>
        </p:nvSpPr>
        <p:spPr>
          <a:xfrm>
            <a:off x="311700" y="1152475"/>
            <a:ext cx="8520600" cy="4926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sz="2000">
                <a:solidFill>
                  <a:schemeClr val="dk1"/>
                </a:solidFill>
              </a:rPr>
              <a:t>Q: </a:t>
            </a:r>
            <a:r>
              <a:rPr i="1" lang="en" sz="2000">
                <a:solidFill>
                  <a:schemeClr val="dk1"/>
                </a:solidFill>
              </a:rPr>
              <a:t>“Why test modules individually before combining them?”</a:t>
            </a:r>
            <a:endParaRPr i="1" sz="20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2"/>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Code and Unit Testing the Payroll System</a:t>
            </a:r>
            <a:endParaRPr/>
          </a:p>
        </p:txBody>
      </p:sp>
      <p:sp>
        <p:nvSpPr>
          <p:cNvPr id="264" name="Google Shape;264;p42"/>
          <p:cNvSpPr txBox="1"/>
          <p:nvPr>
            <p:ph idx="1" type="body"/>
          </p:nvPr>
        </p:nvSpPr>
        <p:spPr>
          <a:xfrm>
            <a:off x="311700" y="1152475"/>
            <a:ext cx="8520600" cy="2924400"/>
          </a:xfrm>
          <a:prstGeom prst="rect">
            <a:avLst/>
          </a:prstGeom>
        </p:spPr>
        <p:txBody>
          <a:bodyPr anchorCtr="0" anchor="t" bIns="91425" lIns="91425" spcFirstLastPara="1" rIns="91425" wrap="square" tIns="91425">
            <a:spAutoFit/>
          </a:bodyPr>
          <a:lstStyle/>
          <a:p>
            <a:pPr indent="-355600" lvl="0" marL="457200" rtl="0" algn="l">
              <a:spcBef>
                <a:spcPts val="0"/>
              </a:spcBef>
              <a:spcAft>
                <a:spcPts val="0"/>
              </a:spcAft>
              <a:buClr>
                <a:schemeClr val="dk1"/>
              </a:buClr>
              <a:buSzPts val="2000"/>
              <a:buChar char="●"/>
            </a:pPr>
            <a:r>
              <a:rPr lang="en" sz="2000">
                <a:solidFill>
                  <a:schemeClr val="dk1"/>
                </a:solidFill>
              </a:rPr>
              <a:t>Precise layout of the screen interface in some language</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Precise functional processing logic in some programming language</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Precise data access and storage logic in some language</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Precise interface logic in some language</a:t>
            </a:r>
            <a:endParaRPr sz="2000">
              <a:solidFill>
                <a:schemeClr val="dk1"/>
              </a:solidFill>
            </a:endParaRPr>
          </a:p>
          <a:p>
            <a:pPr indent="0" lvl="0" marL="0" rtl="0" algn="l">
              <a:spcBef>
                <a:spcPts val="1200"/>
              </a:spcBef>
              <a:spcAft>
                <a:spcPts val="0"/>
              </a:spcAft>
              <a:buNone/>
            </a:pPr>
            <a:r>
              <a:rPr lang="en" sz="2000">
                <a:solidFill>
                  <a:schemeClr val="dk1"/>
                </a:solidFill>
              </a:rPr>
              <a:t>Q: </a:t>
            </a:r>
            <a:r>
              <a:rPr i="1" lang="en" sz="2000">
                <a:solidFill>
                  <a:schemeClr val="dk1"/>
                </a:solidFill>
              </a:rPr>
              <a:t>“Why test modules individually before combining them?”</a:t>
            </a:r>
            <a:endParaRPr sz="2000">
              <a:solidFill>
                <a:schemeClr val="dk1"/>
              </a:solidFill>
            </a:endParaRPr>
          </a:p>
          <a:p>
            <a:pPr indent="0" lvl="0" marL="0" rtl="0" algn="l">
              <a:spcBef>
                <a:spcPts val="1200"/>
              </a:spcBef>
              <a:spcAft>
                <a:spcPts val="1200"/>
              </a:spcAft>
              <a:buNone/>
            </a:pPr>
            <a:r>
              <a:rPr b="1" i="1" lang="en" sz="2000">
                <a:solidFill>
                  <a:schemeClr val="dk1"/>
                </a:solidFill>
              </a:rPr>
              <a:t>Prevents small errors from spreading; enforces coding standards; ensures consistent error messages.</a:t>
            </a:r>
            <a:endParaRPr b="1" i="1" sz="20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6"/>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From Individual Programs to Complex Systems</a:t>
            </a:r>
            <a:endParaRPr/>
          </a:p>
        </p:txBody>
      </p:sp>
      <p:sp>
        <p:nvSpPr>
          <p:cNvPr id="72" name="Google Shape;72;p16"/>
          <p:cNvSpPr txBox="1"/>
          <p:nvPr/>
        </p:nvSpPr>
        <p:spPr>
          <a:xfrm>
            <a:off x="311700" y="2432175"/>
            <a:ext cx="8520600" cy="7695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2200">
                <a:solidFill>
                  <a:schemeClr val="dk1"/>
                </a:solidFill>
                <a:latin typeface="Calibri"/>
                <a:ea typeface="Calibri"/>
                <a:cs typeface="Calibri"/>
                <a:sym typeface="Calibri"/>
              </a:rPr>
              <a:t>Key Question: What transforms a simple program into a complex system requiring teams, processes, and specialized management?</a:t>
            </a:r>
            <a:endParaRPr sz="2200">
              <a:solidFill>
                <a:schemeClr val="dk1"/>
              </a:solidFill>
              <a:latin typeface="Calibri"/>
              <a:ea typeface="Calibri"/>
              <a:cs typeface="Calibri"/>
              <a:sym typeface="Calibri"/>
            </a:endParaRPr>
          </a:p>
        </p:txBody>
      </p:sp>
      <p:sp>
        <p:nvSpPr>
          <p:cNvPr id="73" name="Google Shape;73;p16"/>
          <p:cNvSpPr txBox="1"/>
          <p:nvPr>
            <p:ph idx="1" type="body"/>
          </p:nvPr>
        </p:nvSpPr>
        <p:spPr>
          <a:xfrm>
            <a:off x="311700" y="1152475"/>
            <a:ext cx="8520600" cy="928500"/>
          </a:xfrm>
          <a:prstGeom prst="rect">
            <a:avLst/>
          </a:prstGeom>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2000">
                <a:solidFill>
                  <a:schemeClr val="dk1"/>
                </a:solidFill>
              </a:rPr>
              <a:t>Moving from </a:t>
            </a:r>
            <a:r>
              <a:rPr lang="en" sz="2000">
                <a:solidFill>
                  <a:srgbClr val="6600CC"/>
                </a:solidFill>
              </a:rPr>
              <a:t>writing a program</a:t>
            </a:r>
            <a:r>
              <a:rPr lang="en" sz="2000">
                <a:solidFill>
                  <a:srgbClr val="3C4743"/>
                </a:solidFill>
              </a:rPr>
              <a:t> </a:t>
            </a:r>
            <a:r>
              <a:rPr lang="en" sz="2000">
                <a:solidFill>
                  <a:schemeClr val="dk1"/>
                </a:solidFill>
              </a:rPr>
              <a:t>to </a:t>
            </a:r>
            <a:r>
              <a:rPr lang="en" sz="2000">
                <a:solidFill>
                  <a:srgbClr val="6600CC"/>
                </a:solidFill>
              </a:rPr>
              <a:t>building a system. </a:t>
            </a:r>
            <a:endParaRPr sz="2000">
              <a:solidFill>
                <a:srgbClr val="6600CC"/>
              </a:solidFill>
            </a:endParaRPr>
          </a:p>
          <a:p>
            <a:pPr indent="0" lvl="0" marL="0" rtl="0" algn="l">
              <a:lnSpc>
                <a:spcPct val="100000"/>
              </a:lnSpc>
              <a:spcBef>
                <a:spcPts val="1000"/>
              </a:spcBef>
              <a:spcAft>
                <a:spcPts val="1000"/>
              </a:spcAft>
              <a:buNone/>
            </a:pPr>
            <a:r>
              <a:rPr lang="en" sz="2000" u="sng">
                <a:solidFill>
                  <a:schemeClr val="dk1"/>
                </a:solidFill>
              </a:rPr>
              <a:t>What’s the difference?!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3"/>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Integration and Functionally Testing the Payroll System</a:t>
            </a:r>
            <a:endParaRPr/>
          </a:p>
        </p:txBody>
      </p:sp>
      <p:sp>
        <p:nvSpPr>
          <p:cNvPr id="270" name="Google Shape;270;p43"/>
          <p:cNvSpPr txBox="1"/>
          <p:nvPr>
            <p:ph idx="1" type="body"/>
          </p:nvPr>
        </p:nvSpPr>
        <p:spPr>
          <a:xfrm>
            <a:off x="311700" y="1152475"/>
            <a:ext cx="8520600" cy="4926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i="1" lang="en" sz="2000">
                <a:solidFill>
                  <a:schemeClr val="dk1"/>
                </a:solidFill>
              </a:rPr>
              <a:t>Q: “When should integration happen—at the end or continuously?”</a:t>
            </a:r>
            <a:endParaRPr i="1" sz="2000">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4"/>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Integration and Functionally Testing the Payroll System</a:t>
            </a:r>
            <a:endParaRPr/>
          </a:p>
        </p:txBody>
      </p:sp>
      <p:sp>
        <p:nvSpPr>
          <p:cNvPr id="276" name="Google Shape;276;p44"/>
          <p:cNvSpPr txBox="1"/>
          <p:nvPr>
            <p:ph idx="1" type="body"/>
          </p:nvPr>
        </p:nvSpPr>
        <p:spPr>
          <a:xfrm>
            <a:off x="311700" y="1152475"/>
            <a:ext cx="8520600" cy="1354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i="1" lang="en" sz="2000">
                <a:solidFill>
                  <a:schemeClr val="dk1"/>
                </a:solidFill>
              </a:rPr>
              <a:t>Q: “When should integration happen—at the end or continuously?”</a:t>
            </a:r>
            <a:endParaRPr sz="2000">
              <a:solidFill>
                <a:schemeClr val="dk1"/>
              </a:solidFill>
            </a:endParaRPr>
          </a:p>
          <a:p>
            <a:pPr indent="0" lvl="0" marL="0" rtl="0" algn="l">
              <a:spcBef>
                <a:spcPts val="1200"/>
              </a:spcBef>
              <a:spcAft>
                <a:spcPts val="1200"/>
              </a:spcAft>
              <a:buNone/>
            </a:pPr>
            <a:r>
              <a:rPr b="1" lang="en" sz="2000">
                <a:solidFill>
                  <a:schemeClr val="dk1"/>
                </a:solidFill>
              </a:rPr>
              <a:t>It depends, but Continuous Integration preferred → faster error detection, smoother builds.</a:t>
            </a:r>
            <a:endParaRPr b="1" sz="2000">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5"/>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Release, Support and Maintenance of the Payroll System</a:t>
            </a:r>
            <a:endParaRPr/>
          </a:p>
        </p:txBody>
      </p:sp>
      <p:sp>
        <p:nvSpPr>
          <p:cNvPr id="282" name="Google Shape;282;p45"/>
          <p:cNvSpPr txBox="1"/>
          <p:nvPr>
            <p:ph idx="1" type="body"/>
          </p:nvPr>
        </p:nvSpPr>
        <p:spPr>
          <a:xfrm>
            <a:off x="311700" y="1152475"/>
            <a:ext cx="8520600" cy="928500"/>
          </a:xfrm>
          <a:prstGeom prst="rect">
            <a:avLst/>
          </a:prstGeom>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2000">
                <a:solidFill>
                  <a:schemeClr val="dk1"/>
                </a:solidFill>
              </a:rPr>
              <a:t>Q: </a:t>
            </a:r>
            <a:r>
              <a:rPr i="1" lang="en" sz="2000">
                <a:solidFill>
                  <a:schemeClr val="dk1"/>
                </a:solidFill>
              </a:rPr>
              <a:t>“Does the system’s life cycle end at release?”</a:t>
            </a:r>
            <a:endParaRPr i="1" sz="2000">
              <a:solidFill>
                <a:schemeClr val="dk1"/>
              </a:solidFill>
            </a:endParaRPr>
          </a:p>
          <a:p>
            <a:pPr indent="0" lvl="0" marL="0" rtl="0" algn="l">
              <a:lnSpc>
                <a:spcPct val="100000"/>
              </a:lnSpc>
              <a:spcBef>
                <a:spcPts val="1000"/>
              </a:spcBef>
              <a:spcAft>
                <a:spcPts val="1000"/>
              </a:spcAft>
              <a:buNone/>
            </a:pPr>
            <a:r>
              <a:rPr lang="en" sz="2000" u="sng">
                <a:solidFill>
                  <a:schemeClr val="dk1"/>
                </a:solidFill>
              </a:rPr>
              <a:t>Think about 3-4 factors that should be considered</a:t>
            </a:r>
            <a:endParaRPr sz="2000" u="sng">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6"/>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Release, Support and </a:t>
            </a:r>
            <a:r>
              <a:rPr lang="en"/>
              <a:t>Maintenance</a:t>
            </a:r>
            <a:r>
              <a:rPr lang="en"/>
              <a:t> of the Payroll System</a:t>
            </a:r>
            <a:endParaRPr/>
          </a:p>
        </p:txBody>
      </p:sp>
      <p:sp>
        <p:nvSpPr>
          <p:cNvPr id="288" name="Google Shape;288;p46"/>
          <p:cNvSpPr txBox="1"/>
          <p:nvPr>
            <p:ph idx="1" type="body"/>
          </p:nvPr>
        </p:nvSpPr>
        <p:spPr>
          <a:xfrm>
            <a:off x="311700" y="1152475"/>
            <a:ext cx="8520600" cy="4007100"/>
          </a:xfrm>
          <a:prstGeom prst="rect">
            <a:avLst/>
          </a:prstGeom>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2000">
                <a:solidFill>
                  <a:schemeClr val="dk1"/>
                </a:solidFill>
              </a:rPr>
              <a:t>Q: </a:t>
            </a:r>
            <a:r>
              <a:rPr i="1" lang="en" sz="2000">
                <a:solidFill>
                  <a:schemeClr val="dk1"/>
                </a:solidFill>
              </a:rPr>
              <a:t>“Does the system’s life cycle end at release?”</a:t>
            </a:r>
            <a:endParaRPr i="1" sz="2000">
              <a:solidFill>
                <a:schemeClr val="dk1"/>
              </a:solidFill>
            </a:endParaRPr>
          </a:p>
          <a:p>
            <a:pPr indent="0" lvl="0" marL="0" rtl="0" algn="l">
              <a:lnSpc>
                <a:spcPct val="100000"/>
              </a:lnSpc>
              <a:spcBef>
                <a:spcPts val="1000"/>
              </a:spcBef>
              <a:spcAft>
                <a:spcPts val="0"/>
              </a:spcAft>
              <a:buNone/>
            </a:pPr>
            <a:r>
              <a:rPr lang="en" sz="2000" u="sng">
                <a:solidFill>
                  <a:schemeClr val="dk1"/>
                </a:solidFill>
              </a:rPr>
              <a:t>Points to think about:</a:t>
            </a:r>
            <a:endParaRPr sz="2000" u="sng">
              <a:solidFill>
                <a:schemeClr val="dk1"/>
              </a:solidFill>
            </a:endParaRPr>
          </a:p>
          <a:p>
            <a:pPr indent="-355600" lvl="0" marL="457200" rtl="0" algn="l">
              <a:lnSpc>
                <a:spcPct val="100000"/>
              </a:lnSpc>
              <a:spcBef>
                <a:spcPts val="0"/>
              </a:spcBef>
              <a:spcAft>
                <a:spcPts val="0"/>
              </a:spcAft>
              <a:buClr>
                <a:schemeClr val="dk1"/>
              </a:buClr>
              <a:buSzPts val="2000"/>
              <a:buChar char="●"/>
            </a:pPr>
            <a:r>
              <a:rPr lang="en" sz="2000">
                <a:solidFill>
                  <a:schemeClr val="dk1"/>
                </a:solidFill>
              </a:rPr>
              <a:t>Number of expected users and customers</a:t>
            </a:r>
            <a:endParaRPr sz="2000">
              <a:solidFill>
                <a:schemeClr val="dk1"/>
              </a:solidFill>
            </a:endParaRPr>
          </a:p>
          <a:p>
            <a:pPr indent="-355600" lvl="0" marL="457200" rtl="0" algn="l">
              <a:lnSpc>
                <a:spcPct val="100000"/>
              </a:lnSpc>
              <a:spcBef>
                <a:spcPts val="0"/>
              </a:spcBef>
              <a:spcAft>
                <a:spcPts val="0"/>
              </a:spcAft>
              <a:buClr>
                <a:schemeClr val="dk1"/>
              </a:buClr>
              <a:buSzPts val="2000"/>
              <a:buChar char="●"/>
            </a:pPr>
            <a:r>
              <a:rPr lang="en" sz="2000">
                <a:solidFill>
                  <a:schemeClr val="dk1"/>
                </a:solidFill>
              </a:rPr>
              <a:t>Number and type of known problems that existed at release time</a:t>
            </a:r>
            <a:endParaRPr sz="2000">
              <a:solidFill>
                <a:schemeClr val="dk1"/>
              </a:solidFill>
            </a:endParaRPr>
          </a:p>
          <a:p>
            <a:pPr indent="-355600" lvl="0" marL="457200" rtl="0" algn="l">
              <a:lnSpc>
                <a:spcPct val="100000"/>
              </a:lnSpc>
              <a:spcBef>
                <a:spcPts val="0"/>
              </a:spcBef>
              <a:spcAft>
                <a:spcPts val="0"/>
              </a:spcAft>
              <a:buClr>
                <a:schemeClr val="dk1"/>
              </a:buClr>
              <a:buSzPts val="2000"/>
              <a:buChar char="●"/>
            </a:pPr>
            <a:r>
              <a:rPr lang="en" sz="2000">
                <a:solidFill>
                  <a:schemeClr val="dk1"/>
                </a:solidFill>
              </a:rPr>
              <a:t>Projected number of problems that will be discovered by users</a:t>
            </a:r>
            <a:endParaRPr sz="2000">
              <a:solidFill>
                <a:schemeClr val="dk1"/>
              </a:solidFill>
            </a:endParaRPr>
          </a:p>
          <a:p>
            <a:pPr indent="-355600" lvl="0" marL="457200" rtl="0" algn="l">
              <a:lnSpc>
                <a:spcPct val="100000"/>
              </a:lnSpc>
              <a:spcBef>
                <a:spcPts val="0"/>
              </a:spcBef>
              <a:spcAft>
                <a:spcPts val="0"/>
              </a:spcAft>
              <a:buClr>
                <a:schemeClr val="dk1"/>
              </a:buClr>
              <a:buSzPts val="2000"/>
              <a:buChar char="●"/>
            </a:pPr>
            <a:r>
              <a:rPr lang="en" sz="2000">
                <a:solidFill>
                  <a:schemeClr val="dk1"/>
                </a:solidFill>
              </a:rPr>
              <a:t>Amount of user training</a:t>
            </a:r>
            <a:endParaRPr sz="2000">
              <a:solidFill>
                <a:schemeClr val="dk1"/>
              </a:solidFill>
            </a:endParaRPr>
          </a:p>
          <a:p>
            <a:pPr indent="-355600" lvl="0" marL="457200" rtl="0" algn="l">
              <a:lnSpc>
                <a:spcPct val="100000"/>
              </a:lnSpc>
              <a:spcBef>
                <a:spcPts val="0"/>
              </a:spcBef>
              <a:spcAft>
                <a:spcPts val="0"/>
              </a:spcAft>
              <a:buClr>
                <a:schemeClr val="dk1"/>
              </a:buClr>
              <a:buSzPts val="2000"/>
              <a:buChar char="●"/>
            </a:pPr>
            <a:r>
              <a:rPr lang="en" sz="2000">
                <a:solidFill>
                  <a:schemeClr val="dk1"/>
                </a:solidFill>
              </a:rPr>
              <a:t>Amount of support personnel training</a:t>
            </a:r>
            <a:endParaRPr sz="2000">
              <a:solidFill>
                <a:schemeClr val="dk1"/>
              </a:solidFill>
            </a:endParaRPr>
          </a:p>
          <a:p>
            <a:pPr indent="-355600" lvl="0" marL="457200" rtl="0" algn="l">
              <a:lnSpc>
                <a:spcPct val="100000"/>
              </a:lnSpc>
              <a:spcBef>
                <a:spcPts val="0"/>
              </a:spcBef>
              <a:spcAft>
                <a:spcPts val="0"/>
              </a:spcAft>
              <a:buClr>
                <a:schemeClr val="dk1"/>
              </a:buClr>
              <a:buSzPts val="2000"/>
              <a:buChar char="●"/>
            </a:pPr>
            <a:r>
              <a:rPr lang="en" sz="2000">
                <a:solidFill>
                  <a:schemeClr val="dk1"/>
                </a:solidFill>
              </a:rPr>
              <a:t>Number of development personnel committed to support the system</a:t>
            </a:r>
            <a:endParaRPr sz="2000">
              <a:solidFill>
                <a:schemeClr val="dk1"/>
              </a:solidFill>
            </a:endParaRPr>
          </a:p>
          <a:p>
            <a:pPr indent="-355600" lvl="0" marL="457200" rtl="0" algn="l">
              <a:lnSpc>
                <a:spcPct val="100000"/>
              </a:lnSpc>
              <a:spcBef>
                <a:spcPts val="0"/>
              </a:spcBef>
              <a:spcAft>
                <a:spcPts val="0"/>
              </a:spcAft>
              <a:buClr>
                <a:schemeClr val="dk1"/>
              </a:buClr>
              <a:buSzPts val="2000"/>
              <a:buChar char="●"/>
            </a:pPr>
            <a:r>
              <a:rPr lang="en" sz="2000">
                <a:solidFill>
                  <a:schemeClr val="dk1"/>
                </a:solidFill>
              </a:rPr>
              <a:t>Expected number of problem-fix releases and future functional releases</a:t>
            </a:r>
            <a:endParaRPr sz="2000">
              <a:solidFill>
                <a:schemeClr val="dk1"/>
              </a:solidFill>
            </a:endParaRPr>
          </a:p>
          <a:p>
            <a:pPr indent="-355600" lvl="0" marL="457200" rtl="0" algn="l">
              <a:lnSpc>
                <a:spcPct val="100000"/>
              </a:lnSpc>
              <a:spcBef>
                <a:spcPts val="0"/>
              </a:spcBef>
              <a:spcAft>
                <a:spcPts val="0"/>
              </a:spcAft>
              <a:buClr>
                <a:schemeClr val="dk1"/>
              </a:buClr>
              <a:buSzPts val="2000"/>
              <a:buChar char="●"/>
            </a:pPr>
            <a:r>
              <a:rPr lang="en" sz="2000">
                <a:solidFill>
                  <a:schemeClr val="dk1"/>
                </a:solidFill>
              </a:rPr>
              <a:t>A group to answer and handle system usage and simple problem work-arounds</a:t>
            </a:r>
            <a:endParaRPr sz="2000">
              <a:solidFill>
                <a:schemeClr val="dk1"/>
              </a:solidFill>
            </a:endParaRPr>
          </a:p>
          <a:p>
            <a:pPr indent="-355600" lvl="0" marL="457200" rtl="0" algn="l">
              <a:lnSpc>
                <a:spcPct val="100000"/>
              </a:lnSpc>
              <a:spcBef>
                <a:spcPts val="0"/>
              </a:spcBef>
              <a:spcAft>
                <a:spcPts val="0"/>
              </a:spcAft>
              <a:buClr>
                <a:schemeClr val="dk1"/>
              </a:buClr>
              <a:buSzPts val="2000"/>
              <a:buChar char="●"/>
            </a:pPr>
            <a:r>
              <a:rPr lang="en" sz="2000">
                <a:solidFill>
                  <a:schemeClr val="dk1"/>
                </a:solidFill>
              </a:rPr>
              <a:t>A group to fix difficult problems and implement future enhancements</a:t>
            </a:r>
            <a:endParaRPr sz="2000">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7"/>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Release, Support and Maintenance of the Payroll System</a:t>
            </a:r>
            <a:endParaRPr/>
          </a:p>
        </p:txBody>
      </p:sp>
      <p:sp>
        <p:nvSpPr>
          <p:cNvPr id="294" name="Google Shape;294;p47"/>
          <p:cNvSpPr txBox="1"/>
          <p:nvPr>
            <p:ph idx="1" type="body"/>
          </p:nvPr>
        </p:nvSpPr>
        <p:spPr>
          <a:xfrm>
            <a:off x="311700" y="1152475"/>
            <a:ext cx="8520600" cy="1308300"/>
          </a:xfrm>
          <a:prstGeom prst="rect">
            <a:avLst/>
          </a:prstGeom>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2000">
                <a:solidFill>
                  <a:schemeClr val="dk1"/>
                </a:solidFill>
              </a:rPr>
              <a:t>Q: </a:t>
            </a:r>
            <a:r>
              <a:rPr i="1" lang="en" sz="2000">
                <a:solidFill>
                  <a:schemeClr val="dk1"/>
                </a:solidFill>
              </a:rPr>
              <a:t>“Does the system’s life cycle end at release?”</a:t>
            </a:r>
            <a:endParaRPr sz="2000" u="sng">
              <a:solidFill>
                <a:schemeClr val="dk1"/>
              </a:solidFill>
            </a:endParaRPr>
          </a:p>
          <a:p>
            <a:pPr indent="0" lvl="0" marL="0" rtl="0" algn="l">
              <a:spcBef>
                <a:spcPts val="1200"/>
              </a:spcBef>
              <a:spcAft>
                <a:spcPts val="1200"/>
              </a:spcAft>
              <a:buNone/>
            </a:pPr>
            <a:r>
              <a:rPr b="1" lang="en" sz="2000" u="sng">
                <a:solidFill>
                  <a:schemeClr val="dk1"/>
                </a:solidFill>
              </a:rPr>
              <a:t>No. Maintenance (bug fixes, enhancements, user support) continues indefinitely.</a:t>
            </a:r>
            <a:endParaRPr sz="2000" u="sng">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8"/>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Question</a:t>
            </a:r>
            <a:endParaRPr/>
          </a:p>
        </p:txBody>
      </p:sp>
      <p:sp>
        <p:nvSpPr>
          <p:cNvPr id="300" name="Google Shape;300;p48"/>
          <p:cNvSpPr txBox="1"/>
          <p:nvPr>
            <p:ph idx="1" type="body"/>
          </p:nvPr>
        </p:nvSpPr>
        <p:spPr>
          <a:xfrm>
            <a:off x="311700" y="1152475"/>
            <a:ext cx="8520600" cy="4926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b="1" lang="en" sz="2000">
                <a:solidFill>
                  <a:schemeClr val="dk1"/>
                </a:solidFill>
              </a:rPr>
              <a:t>Looking at this flow, where do you think most project risks occur?</a:t>
            </a:r>
            <a:endParaRPr b="1" sz="2000">
              <a:solidFill>
                <a:schemeClr val="dk1"/>
              </a:solidFill>
            </a:endParaRPr>
          </a:p>
        </p:txBody>
      </p:sp>
      <p:pic>
        <p:nvPicPr>
          <p:cNvPr descr="SDLC" id="301" name="Google Shape;301;p48"/>
          <p:cNvPicPr preferRelativeResize="0"/>
          <p:nvPr/>
        </p:nvPicPr>
        <p:blipFill rotWithShape="1">
          <a:blip r:embed="rId3">
            <a:alphaModFix/>
          </a:blip>
          <a:srcRect b="15946" l="2266" r="3704" t="40698"/>
          <a:stretch/>
        </p:blipFill>
        <p:spPr>
          <a:xfrm>
            <a:off x="398650" y="2215350"/>
            <a:ext cx="8311373" cy="12515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9"/>
          <p:cNvSpPr txBox="1"/>
          <p:nvPr>
            <p:ph idx="1" type="body"/>
          </p:nvPr>
        </p:nvSpPr>
        <p:spPr>
          <a:xfrm>
            <a:off x="311700" y="1457275"/>
            <a:ext cx="8520600" cy="34164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2000">
                <a:solidFill>
                  <a:schemeClr val="dk1"/>
                </a:solidFill>
              </a:rPr>
              <a:t>Because there are </a:t>
            </a:r>
            <a:r>
              <a:rPr lang="en" sz="2000">
                <a:solidFill>
                  <a:srgbClr val="800000"/>
                </a:solidFill>
              </a:rPr>
              <a:t>i) </a:t>
            </a:r>
            <a:r>
              <a:rPr lang="en" sz="2000" u="sng">
                <a:solidFill>
                  <a:srgbClr val="800000"/>
                </a:solidFill>
              </a:rPr>
              <a:t>more parts,</a:t>
            </a:r>
            <a:r>
              <a:rPr lang="en" sz="2000">
                <a:solidFill>
                  <a:srgbClr val="800000"/>
                </a:solidFill>
              </a:rPr>
              <a:t> ii) </a:t>
            </a:r>
            <a:r>
              <a:rPr lang="en" sz="2000" u="sng">
                <a:solidFill>
                  <a:srgbClr val="800000"/>
                </a:solidFill>
              </a:rPr>
              <a:t>more developers, </a:t>
            </a:r>
            <a:r>
              <a:rPr lang="en" sz="2000">
                <a:solidFill>
                  <a:srgbClr val="800000"/>
                </a:solidFill>
              </a:rPr>
              <a:t>and iii) </a:t>
            </a:r>
            <a:r>
              <a:rPr lang="en" sz="2000" u="sng">
                <a:solidFill>
                  <a:srgbClr val="800000"/>
                </a:solidFill>
              </a:rPr>
              <a:t>more users</a:t>
            </a:r>
            <a:r>
              <a:rPr lang="en" sz="2000">
                <a:solidFill>
                  <a:srgbClr val="800000"/>
                </a:solidFill>
              </a:rPr>
              <a:t> to consider in “large systems”</a:t>
            </a:r>
            <a:r>
              <a:rPr lang="en" sz="2000"/>
              <a:t> </a:t>
            </a:r>
            <a:r>
              <a:rPr lang="en" sz="2000">
                <a:solidFill>
                  <a:schemeClr val="dk1"/>
                </a:solidFill>
              </a:rPr>
              <a:t>than </a:t>
            </a:r>
            <a:r>
              <a:rPr lang="en" sz="2000">
                <a:solidFill>
                  <a:srgbClr val="006600"/>
                </a:solidFill>
              </a:rPr>
              <a:t>a </a:t>
            </a:r>
            <a:r>
              <a:rPr lang="en" sz="2000" u="sng">
                <a:solidFill>
                  <a:srgbClr val="006600"/>
                </a:solidFill>
              </a:rPr>
              <a:t>single program</a:t>
            </a:r>
            <a:r>
              <a:rPr lang="en" sz="2000">
                <a:solidFill>
                  <a:srgbClr val="006600"/>
                </a:solidFill>
              </a:rPr>
              <a:t> developed by a </a:t>
            </a:r>
            <a:r>
              <a:rPr lang="en" sz="2000" u="sng">
                <a:solidFill>
                  <a:srgbClr val="006600"/>
                </a:solidFill>
              </a:rPr>
              <a:t>single person</a:t>
            </a:r>
            <a:r>
              <a:rPr lang="en" sz="2000">
                <a:solidFill>
                  <a:srgbClr val="006600"/>
                </a:solidFill>
              </a:rPr>
              <a:t> for a </a:t>
            </a:r>
            <a:r>
              <a:rPr lang="en" sz="2000" u="sng">
                <a:solidFill>
                  <a:srgbClr val="006600"/>
                </a:solidFill>
              </a:rPr>
              <a:t>limited number of users</a:t>
            </a:r>
            <a:r>
              <a:rPr lang="en" sz="2000"/>
              <a:t>, </a:t>
            </a:r>
            <a:r>
              <a:rPr lang="en" sz="2000">
                <a:solidFill>
                  <a:schemeClr val="dk1"/>
                </a:solidFill>
              </a:rPr>
              <a:t>there is the need for </a:t>
            </a:r>
            <a:r>
              <a:rPr lang="en" sz="2000" u="sng">
                <a:solidFill>
                  <a:schemeClr val="dk1"/>
                </a:solidFill>
              </a:rPr>
              <a:t>coordination </a:t>
            </a:r>
            <a:r>
              <a:rPr lang="en" sz="2000">
                <a:solidFill>
                  <a:schemeClr val="dk1"/>
                </a:solidFill>
              </a:rPr>
              <a:t>of the 3P’s:</a:t>
            </a:r>
            <a:endParaRPr sz="2000">
              <a:solidFill>
                <a:schemeClr val="dk1"/>
              </a:solidFill>
            </a:endParaRPr>
          </a:p>
          <a:p>
            <a:pPr indent="-355600" lvl="0" marL="457200" rtl="0" algn="l">
              <a:lnSpc>
                <a:spcPct val="115000"/>
              </a:lnSpc>
              <a:spcBef>
                <a:spcPts val="1000"/>
              </a:spcBef>
              <a:spcAft>
                <a:spcPts val="0"/>
              </a:spcAft>
              <a:buClr>
                <a:schemeClr val="dk1"/>
              </a:buClr>
              <a:buSzPts val="2000"/>
              <a:buChar char="●"/>
            </a:pPr>
            <a:r>
              <a:rPr i="1" lang="en" sz="2000" u="sng">
                <a:solidFill>
                  <a:srgbClr val="0000CC"/>
                </a:solidFill>
              </a:rPr>
              <a:t>“Processes”</a:t>
            </a:r>
            <a:r>
              <a:rPr i="1" lang="en" sz="2000">
                <a:solidFill>
                  <a:srgbClr val="0000CC"/>
                </a:solidFill>
              </a:rPr>
              <a:t> and methodologies to be used</a:t>
            </a:r>
            <a:endParaRPr sz="2000"/>
          </a:p>
          <a:p>
            <a:pPr indent="-355600" lvl="0" marL="457200" rtl="0" algn="l">
              <a:lnSpc>
                <a:spcPct val="115000"/>
              </a:lnSpc>
              <a:spcBef>
                <a:spcPts val="0"/>
              </a:spcBef>
              <a:spcAft>
                <a:spcPts val="0"/>
              </a:spcAft>
              <a:buClr>
                <a:schemeClr val="dk1"/>
              </a:buClr>
              <a:buSzPts val="2000"/>
              <a:buChar char="●"/>
            </a:pPr>
            <a:r>
              <a:rPr i="1" lang="en" sz="2000">
                <a:solidFill>
                  <a:srgbClr val="0000CC"/>
                </a:solidFill>
              </a:rPr>
              <a:t>Final “</a:t>
            </a:r>
            <a:r>
              <a:rPr i="1" lang="en" sz="2000" u="sng">
                <a:solidFill>
                  <a:srgbClr val="0000CC"/>
                </a:solidFill>
              </a:rPr>
              <a:t>product”</a:t>
            </a:r>
            <a:r>
              <a:rPr i="1" lang="en" sz="2000">
                <a:solidFill>
                  <a:srgbClr val="0000CC"/>
                </a:solidFill>
              </a:rPr>
              <a:t> and intermediate artifacts</a:t>
            </a:r>
            <a:endParaRPr sz="2000"/>
          </a:p>
          <a:p>
            <a:pPr indent="-355600" lvl="0" marL="457200" rtl="0" algn="l">
              <a:lnSpc>
                <a:spcPct val="115000"/>
              </a:lnSpc>
              <a:spcBef>
                <a:spcPts val="0"/>
              </a:spcBef>
              <a:spcAft>
                <a:spcPts val="0"/>
              </a:spcAft>
              <a:buClr>
                <a:schemeClr val="dk1"/>
              </a:buClr>
              <a:buSzPts val="2000"/>
              <a:buChar char="●"/>
            </a:pPr>
            <a:r>
              <a:rPr i="1" lang="en" sz="2000" u="sng">
                <a:solidFill>
                  <a:srgbClr val="0000CC"/>
                </a:solidFill>
              </a:rPr>
              <a:t>“People”</a:t>
            </a:r>
            <a:r>
              <a:rPr i="1" lang="en" sz="2000">
                <a:solidFill>
                  <a:srgbClr val="0000CC"/>
                </a:solidFill>
              </a:rPr>
              <a:t> (developers, support personnel, and users</a:t>
            </a:r>
            <a:r>
              <a:rPr i="1" lang="en" sz="2000"/>
              <a:t>)</a:t>
            </a:r>
            <a:endParaRPr sz="2000"/>
          </a:p>
        </p:txBody>
      </p:sp>
      <p:sp>
        <p:nvSpPr>
          <p:cNvPr id="308" name="Google Shape;308;p49"/>
          <p:cNvSpPr txBox="1"/>
          <p:nvPr>
            <p:ph type="title"/>
          </p:nvPr>
        </p:nvSpPr>
        <p:spPr>
          <a:xfrm>
            <a:off x="311700" y="445025"/>
            <a:ext cx="8520600" cy="1003500"/>
          </a:xfrm>
          <a:prstGeom prst="rect">
            <a:avLst/>
          </a:prstGeom>
        </p:spPr>
        <p:txBody>
          <a:bodyPr anchorCtr="0" anchor="t" bIns="91425" lIns="91425" spcFirstLastPara="1" rIns="91425" wrap="square" tIns="91425">
            <a:spAutoFit/>
          </a:bodyPr>
          <a:lstStyle/>
          <a:p>
            <a:pPr indent="0" lvl="0" marL="0" rtl="0" algn="l">
              <a:lnSpc>
                <a:spcPct val="95000"/>
              </a:lnSpc>
              <a:spcBef>
                <a:spcPts val="0"/>
              </a:spcBef>
              <a:spcAft>
                <a:spcPts val="0"/>
              </a:spcAft>
              <a:buNone/>
            </a:pPr>
            <a:r>
              <a:rPr lang="en"/>
              <a:t>Coordination Efforts Required in Systems Development and Support</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descr="Development Process" id="313" name="Google Shape;313;p50"/>
          <p:cNvPicPr preferRelativeResize="0"/>
          <p:nvPr/>
        </p:nvPicPr>
        <p:blipFill rotWithShape="1">
          <a:blip r:embed="rId3">
            <a:alphaModFix/>
          </a:blip>
          <a:srcRect b="0" l="0" r="0" t="15945"/>
          <a:stretch/>
        </p:blipFill>
        <p:spPr>
          <a:xfrm>
            <a:off x="2410312" y="0"/>
            <a:ext cx="4323376"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System vs. Program: The Fundamental Difference</a:t>
            </a:r>
            <a:endParaRPr/>
          </a:p>
        </p:txBody>
      </p:sp>
      <p:sp>
        <p:nvSpPr>
          <p:cNvPr id="79" name="Google Shape;79;p17"/>
          <p:cNvSpPr txBox="1"/>
          <p:nvPr/>
        </p:nvSpPr>
        <p:spPr>
          <a:xfrm>
            <a:off x="598775" y="1152475"/>
            <a:ext cx="3000000" cy="2519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0"/>
              </a:spcAft>
              <a:buNone/>
            </a:pPr>
            <a:r>
              <a:rPr b="1" lang="en" sz="2000">
                <a:solidFill>
                  <a:srgbClr val="006600"/>
                </a:solidFill>
                <a:latin typeface="Calibri"/>
                <a:ea typeface="Calibri"/>
                <a:cs typeface="Calibri"/>
                <a:sym typeface="Calibri"/>
              </a:rPr>
              <a:t>Simple Program</a:t>
            </a:r>
            <a:endParaRPr b="1" sz="2000">
              <a:solidFill>
                <a:srgbClr val="006600"/>
              </a:solidFill>
              <a:latin typeface="Calibri"/>
              <a:ea typeface="Calibri"/>
              <a:cs typeface="Calibri"/>
              <a:sym typeface="Calibri"/>
            </a:endParaRPr>
          </a:p>
          <a:p>
            <a:pPr indent="-355600" lvl="0" marL="457200" rtl="0" algn="l">
              <a:lnSpc>
                <a:spcPct val="115000"/>
              </a:lnSpc>
              <a:spcBef>
                <a:spcPts val="200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Few </a:t>
            </a:r>
            <a:r>
              <a:rPr lang="en" sz="2000">
                <a:solidFill>
                  <a:schemeClr val="dk1"/>
                </a:solidFill>
                <a:latin typeface="Calibri"/>
                <a:ea typeface="Calibri"/>
                <a:cs typeface="Calibri"/>
                <a:sym typeface="Calibri"/>
              </a:rPr>
              <a:t>developers (1)</a:t>
            </a:r>
            <a:endParaRPr sz="2000">
              <a:solidFill>
                <a:schemeClr val="dk1"/>
              </a:solidFill>
              <a:latin typeface="Calibri"/>
              <a:ea typeface="Calibri"/>
              <a:cs typeface="Calibri"/>
              <a:sym typeface="Calibri"/>
            </a:endParaRPr>
          </a:p>
          <a:p>
            <a:pPr indent="-355600" lvl="0" marL="457200" rtl="0" algn="l">
              <a:lnSpc>
                <a:spcPct val="115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Limited functionality</a:t>
            </a:r>
            <a:endParaRPr sz="2000">
              <a:solidFill>
                <a:schemeClr val="dk1"/>
              </a:solidFill>
              <a:latin typeface="Calibri"/>
              <a:ea typeface="Calibri"/>
              <a:cs typeface="Calibri"/>
              <a:sym typeface="Calibri"/>
            </a:endParaRPr>
          </a:p>
          <a:p>
            <a:pPr indent="-355600" lvl="0" marL="457200" rtl="0" algn="l">
              <a:lnSpc>
                <a:spcPct val="115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Few users</a:t>
            </a:r>
            <a:endParaRPr sz="2000">
              <a:solidFill>
                <a:schemeClr val="dk1"/>
              </a:solidFill>
              <a:latin typeface="Calibri"/>
              <a:ea typeface="Calibri"/>
              <a:cs typeface="Calibri"/>
              <a:sym typeface="Calibri"/>
            </a:endParaRPr>
          </a:p>
          <a:p>
            <a:pPr indent="-355600" lvl="0" marL="457200" rtl="0" algn="l">
              <a:lnSpc>
                <a:spcPct val="115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Direct implementation</a:t>
            </a:r>
            <a:endParaRPr sz="2000">
              <a:solidFill>
                <a:schemeClr val="dk1"/>
              </a:solidFill>
              <a:latin typeface="Calibri"/>
              <a:ea typeface="Calibri"/>
              <a:cs typeface="Calibri"/>
              <a:sym typeface="Calibri"/>
            </a:endParaRPr>
          </a:p>
          <a:p>
            <a:pPr indent="-355600" lvl="0" marL="457200" rtl="0" algn="l">
              <a:lnSpc>
                <a:spcPct val="115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Minimal coordination</a:t>
            </a:r>
            <a:endParaRPr sz="2000">
              <a:solidFill>
                <a:schemeClr val="dk1"/>
              </a:solidFill>
              <a:latin typeface="Calibri"/>
              <a:ea typeface="Calibri"/>
              <a:cs typeface="Calibri"/>
              <a:sym typeface="Calibri"/>
            </a:endParaRPr>
          </a:p>
        </p:txBody>
      </p:sp>
      <p:sp>
        <p:nvSpPr>
          <p:cNvPr id="80" name="Google Shape;80;p17"/>
          <p:cNvSpPr txBox="1"/>
          <p:nvPr/>
        </p:nvSpPr>
        <p:spPr>
          <a:xfrm>
            <a:off x="4289525" y="1152475"/>
            <a:ext cx="4542900" cy="2519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0"/>
              </a:spcAft>
              <a:buNone/>
            </a:pPr>
            <a:r>
              <a:rPr b="1" lang="en" sz="2000">
                <a:solidFill>
                  <a:srgbClr val="E74C3C"/>
                </a:solidFill>
                <a:latin typeface="Calibri"/>
                <a:ea typeface="Calibri"/>
                <a:cs typeface="Calibri"/>
                <a:sym typeface="Calibri"/>
              </a:rPr>
              <a:t>Complex System</a:t>
            </a:r>
            <a:endParaRPr b="1" sz="2000">
              <a:solidFill>
                <a:srgbClr val="E74C3C"/>
              </a:solidFill>
              <a:latin typeface="Calibri"/>
              <a:ea typeface="Calibri"/>
              <a:cs typeface="Calibri"/>
              <a:sym typeface="Calibri"/>
            </a:endParaRPr>
          </a:p>
          <a:p>
            <a:pPr indent="-355600" lvl="0" marL="457200" rtl="0" algn="l">
              <a:lnSpc>
                <a:spcPct val="115000"/>
              </a:lnSpc>
              <a:spcBef>
                <a:spcPts val="200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Multiple developers (5-100+)</a:t>
            </a:r>
            <a:endParaRPr sz="2000">
              <a:solidFill>
                <a:schemeClr val="dk1"/>
              </a:solidFill>
              <a:latin typeface="Calibri"/>
              <a:ea typeface="Calibri"/>
              <a:cs typeface="Calibri"/>
              <a:sym typeface="Calibri"/>
            </a:endParaRPr>
          </a:p>
          <a:p>
            <a:pPr indent="-355600" lvl="0" marL="457200" rtl="0" algn="l">
              <a:lnSpc>
                <a:spcPct val="115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Extensive functionality</a:t>
            </a:r>
            <a:endParaRPr sz="2000">
              <a:solidFill>
                <a:schemeClr val="dk1"/>
              </a:solidFill>
              <a:latin typeface="Calibri"/>
              <a:ea typeface="Calibri"/>
              <a:cs typeface="Calibri"/>
              <a:sym typeface="Calibri"/>
            </a:endParaRPr>
          </a:p>
          <a:p>
            <a:pPr indent="-355600" lvl="0" marL="457200" rtl="0" algn="l">
              <a:lnSpc>
                <a:spcPct val="115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Diverse user base</a:t>
            </a:r>
            <a:endParaRPr sz="2000">
              <a:solidFill>
                <a:schemeClr val="dk1"/>
              </a:solidFill>
              <a:latin typeface="Calibri"/>
              <a:ea typeface="Calibri"/>
              <a:cs typeface="Calibri"/>
              <a:sym typeface="Calibri"/>
            </a:endParaRPr>
          </a:p>
          <a:p>
            <a:pPr indent="-355600" lvl="0" marL="457200" rtl="0" algn="l">
              <a:lnSpc>
                <a:spcPct val="115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Structured development process</a:t>
            </a:r>
            <a:endParaRPr sz="2000">
              <a:solidFill>
                <a:schemeClr val="dk1"/>
              </a:solidFill>
              <a:latin typeface="Calibri"/>
              <a:ea typeface="Calibri"/>
              <a:cs typeface="Calibri"/>
              <a:sym typeface="Calibri"/>
            </a:endParaRPr>
          </a:p>
          <a:p>
            <a:pPr indent="-355600" lvl="0" marL="457200" rtl="0" algn="l">
              <a:lnSpc>
                <a:spcPct val="115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Heavy coordination requirements</a:t>
            </a:r>
            <a:endParaRPr sz="20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Building a “System”</a:t>
            </a:r>
            <a:endParaRPr/>
          </a:p>
        </p:txBody>
      </p:sp>
      <p:sp>
        <p:nvSpPr>
          <p:cNvPr id="86" name="Google Shape;86;p18"/>
          <p:cNvSpPr txBox="1"/>
          <p:nvPr>
            <p:ph idx="1" type="body"/>
          </p:nvPr>
        </p:nvSpPr>
        <p:spPr>
          <a:xfrm>
            <a:off x="311700" y="1152475"/>
            <a:ext cx="8520600" cy="2237100"/>
          </a:xfrm>
          <a:prstGeom prst="rect">
            <a:avLst/>
          </a:prstGeom>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2000">
                <a:solidFill>
                  <a:schemeClr val="dk1"/>
                </a:solidFill>
              </a:rPr>
              <a:t>Moving from </a:t>
            </a:r>
            <a:r>
              <a:rPr lang="en" sz="2000">
                <a:solidFill>
                  <a:srgbClr val="6600CC"/>
                </a:solidFill>
              </a:rPr>
              <a:t>writing a program</a:t>
            </a:r>
            <a:r>
              <a:rPr lang="en" sz="2000">
                <a:solidFill>
                  <a:srgbClr val="3C4743"/>
                </a:solidFill>
              </a:rPr>
              <a:t> </a:t>
            </a:r>
            <a:r>
              <a:rPr lang="en" sz="2000">
                <a:solidFill>
                  <a:schemeClr val="dk1"/>
                </a:solidFill>
              </a:rPr>
              <a:t>to </a:t>
            </a:r>
            <a:r>
              <a:rPr lang="en" sz="2000">
                <a:solidFill>
                  <a:srgbClr val="6600CC"/>
                </a:solidFill>
              </a:rPr>
              <a:t>building a system. </a:t>
            </a:r>
            <a:r>
              <a:rPr lang="en" sz="2000" u="sng">
                <a:solidFill>
                  <a:schemeClr val="dk1"/>
                </a:solidFill>
              </a:rPr>
              <a:t>What’s the difference?!</a:t>
            </a:r>
            <a:endParaRPr sz="2000">
              <a:solidFill>
                <a:schemeClr val="dk1"/>
              </a:solidFill>
            </a:endParaRPr>
          </a:p>
          <a:p>
            <a:pPr indent="-355600" lvl="0" marL="457200" rtl="0" algn="l">
              <a:lnSpc>
                <a:spcPct val="100000"/>
              </a:lnSpc>
              <a:spcBef>
                <a:spcPts val="1000"/>
              </a:spcBef>
              <a:spcAft>
                <a:spcPts val="0"/>
              </a:spcAft>
              <a:buClr>
                <a:schemeClr val="dk1"/>
              </a:buClr>
              <a:buSzPts val="2000"/>
              <a:buChar char="●"/>
            </a:pPr>
            <a:r>
              <a:rPr lang="en" sz="2000">
                <a:solidFill>
                  <a:schemeClr val="dk1"/>
                </a:solidFill>
              </a:rPr>
              <a:t>More: parts, tasks, people, tools, etc.</a:t>
            </a:r>
            <a:endParaRPr sz="2000">
              <a:solidFill>
                <a:schemeClr val="dk1"/>
              </a:solidFill>
            </a:endParaRPr>
          </a:p>
          <a:p>
            <a:pPr indent="-355600" lvl="1" marL="914400" rtl="0" algn="l">
              <a:lnSpc>
                <a:spcPct val="100000"/>
              </a:lnSpc>
              <a:spcBef>
                <a:spcPts val="1000"/>
              </a:spcBef>
              <a:spcAft>
                <a:spcPts val="0"/>
              </a:spcAft>
              <a:buClr>
                <a:schemeClr val="dk1"/>
              </a:buClr>
              <a:buSzPts val="2000"/>
              <a:buChar char="○"/>
            </a:pPr>
            <a:r>
              <a:rPr lang="en" sz="2000">
                <a:solidFill>
                  <a:schemeClr val="dk1"/>
                </a:solidFill>
              </a:rPr>
              <a:t>Complexity, size, Complexity, size — Complexity</a:t>
            </a:r>
            <a:endParaRPr sz="2000">
              <a:solidFill>
                <a:schemeClr val="dk1"/>
              </a:solidFill>
            </a:endParaRPr>
          </a:p>
          <a:p>
            <a:pPr indent="-355600" lvl="2" marL="1371600" rtl="0" algn="l">
              <a:lnSpc>
                <a:spcPct val="100000"/>
              </a:lnSpc>
              <a:spcBef>
                <a:spcPts val="1000"/>
              </a:spcBef>
              <a:spcAft>
                <a:spcPts val="0"/>
              </a:spcAft>
              <a:buClr>
                <a:schemeClr val="dk1"/>
              </a:buClr>
              <a:buSzPts val="2000"/>
              <a:buChar char="■"/>
            </a:pPr>
            <a:r>
              <a:rPr lang="en" sz="2000" u="sng">
                <a:solidFill>
                  <a:srgbClr val="0000CC"/>
                </a:solidFill>
              </a:rPr>
              <a:t>Breadth </a:t>
            </a:r>
            <a:r>
              <a:rPr lang="en" sz="2000" u="sng">
                <a:solidFill>
                  <a:schemeClr val="dk1"/>
                </a:solidFill>
              </a:rPr>
              <a:t>of Complexity</a:t>
            </a:r>
            <a:r>
              <a:rPr lang="en" sz="2000" u="sng">
                <a:solidFill>
                  <a:srgbClr val="800000"/>
                </a:solidFill>
              </a:rPr>
              <a:t> </a:t>
            </a:r>
            <a:endParaRPr sz="1600">
              <a:solidFill>
                <a:srgbClr val="3C4743"/>
              </a:solidFill>
            </a:endParaRPr>
          </a:p>
          <a:p>
            <a:pPr indent="-355600" lvl="2" marL="1371600" rtl="0" algn="l">
              <a:lnSpc>
                <a:spcPct val="100000"/>
              </a:lnSpc>
              <a:spcBef>
                <a:spcPts val="1000"/>
              </a:spcBef>
              <a:spcAft>
                <a:spcPts val="1000"/>
              </a:spcAft>
              <a:buClr>
                <a:schemeClr val="dk1"/>
              </a:buClr>
              <a:buSzPts val="2000"/>
              <a:buChar char="■"/>
            </a:pPr>
            <a:r>
              <a:rPr lang="en" sz="2000" u="sng">
                <a:solidFill>
                  <a:srgbClr val="0000CC"/>
                </a:solidFill>
              </a:rPr>
              <a:t>Depth</a:t>
            </a:r>
            <a:r>
              <a:rPr lang="en" sz="2000" u="sng">
                <a:solidFill>
                  <a:srgbClr val="3C4743"/>
                </a:solidFill>
              </a:rPr>
              <a:t> </a:t>
            </a:r>
            <a:r>
              <a:rPr lang="en" sz="2000" u="sng">
                <a:solidFill>
                  <a:schemeClr val="dk1"/>
                </a:solidFill>
              </a:rPr>
              <a:t>of Complexity</a:t>
            </a:r>
            <a:r>
              <a:rPr lang="en" sz="2000">
                <a:solidFill>
                  <a:srgbClr val="800000"/>
                </a:solidFill>
              </a:rPr>
              <a:t> </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9"/>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Increase of Complexity Everywhere</a:t>
            </a:r>
            <a:endParaRPr/>
          </a:p>
        </p:txBody>
      </p:sp>
      <p:sp>
        <p:nvSpPr>
          <p:cNvPr id="92" name="Google Shape;92;p19"/>
          <p:cNvSpPr/>
          <p:nvPr/>
        </p:nvSpPr>
        <p:spPr>
          <a:xfrm>
            <a:off x="779016" y="1518693"/>
            <a:ext cx="2133600" cy="1828800"/>
          </a:xfrm>
          <a:prstGeom prst="rect">
            <a:avLst/>
          </a:prstGeom>
          <a:solidFill>
            <a:srgbClr val="FF99CC"/>
          </a:solidFill>
          <a:ln cap="flat" cmpd="sng" w="9525">
            <a:solidFill>
              <a:srgbClr val="3C47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chemeClr val="dk1"/>
                </a:solidFill>
                <a:latin typeface="Calibri"/>
                <a:ea typeface="Calibri"/>
                <a:cs typeface="Calibri"/>
                <a:sym typeface="Calibri"/>
              </a:rPr>
              <a:t>Problem</a:t>
            </a:r>
            <a:endParaRPr>
              <a:solidFill>
                <a:schemeClr val="dk1"/>
              </a:solidFill>
              <a:latin typeface="Calibri"/>
              <a:ea typeface="Calibri"/>
              <a:cs typeface="Calibri"/>
              <a:sym typeface="Calibri"/>
            </a:endParaRPr>
          </a:p>
        </p:txBody>
      </p:sp>
      <p:sp>
        <p:nvSpPr>
          <p:cNvPr id="93" name="Google Shape;93;p19"/>
          <p:cNvSpPr/>
          <p:nvPr/>
        </p:nvSpPr>
        <p:spPr>
          <a:xfrm>
            <a:off x="3369816" y="1823493"/>
            <a:ext cx="1981200" cy="1219200"/>
          </a:xfrm>
          <a:prstGeom prst="rightArrow">
            <a:avLst>
              <a:gd fmla="val 50000" name="adj1"/>
              <a:gd fmla="val 40625" name="adj2"/>
            </a:avLst>
          </a:prstGeom>
          <a:solidFill>
            <a:srgbClr val="FFFF00"/>
          </a:solidFill>
          <a:ln cap="flat" cmpd="sng" w="9525">
            <a:solidFill>
              <a:srgbClr val="3C47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transformation</a:t>
            </a:r>
            <a:endParaRPr>
              <a:solidFill>
                <a:schemeClr val="dk1"/>
              </a:solidFill>
              <a:latin typeface="Calibri"/>
              <a:ea typeface="Calibri"/>
              <a:cs typeface="Calibri"/>
              <a:sym typeface="Calibri"/>
            </a:endParaRPr>
          </a:p>
        </p:txBody>
      </p:sp>
      <p:sp>
        <p:nvSpPr>
          <p:cNvPr id="94" name="Google Shape;94;p19"/>
          <p:cNvSpPr/>
          <p:nvPr/>
        </p:nvSpPr>
        <p:spPr>
          <a:xfrm>
            <a:off x="5808216" y="1281343"/>
            <a:ext cx="1981200" cy="2590800"/>
          </a:xfrm>
          <a:prstGeom prst="rect">
            <a:avLst/>
          </a:prstGeom>
          <a:solidFill>
            <a:srgbClr val="CCFFFF"/>
          </a:solidFill>
          <a:ln cap="flat" cmpd="sng" w="9525">
            <a:solidFill>
              <a:srgbClr val="3C47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chemeClr val="dk1"/>
                </a:solidFill>
                <a:latin typeface="Calibri"/>
                <a:ea typeface="Calibri"/>
                <a:cs typeface="Calibri"/>
                <a:sym typeface="Calibri"/>
              </a:rPr>
              <a:t>Solution</a:t>
            </a:r>
            <a:endParaRPr>
              <a:solidFill>
                <a:schemeClr val="dk1"/>
              </a:solidFill>
              <a:latin typeface="Calibri"/>
              <a:ea typeface="Calibri"/>
              <a:cs typeface="Calibri"/>
              <a:sym typeface="Calibri"/>
            </a:endParaRPr>
          </a:p>
        </p:txBody>
      </p:sp>
      <p:sp>
        <p:nvSpPr>
          <p:cNvPr id="95" name="Google Shape;95;p19"/>
          <p:cNvSpPr txBox="1"/>
          <p:nvPr/>
        </p:nvSpPr>
        <p:spPr>
          <a:xfrm>
            <a:off x="779016" y="3666818"/>
            <a:ext cx="23649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 sz="2000">
                <a:solidFill>
                  <a:schemeClr val="dk1"/>
                </a:solidFill>
                <a:latin typeface="Calibri"/>
                <a:ea typeface="Calibri"/>
                <a:cs typeface="Calibri"/>
                <a:sym typeface="Calibri"/>
              </a:rPr>
              <a:t>Increase in</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i="1" lang="en" sz="2000">
                <a:solidFill>
                  <a:schemeClr val="dk1"/>
                </a:solidFill>
                <a:latin typeface="Calibri"/>
                <a:ea typeface="Calibri"/>
                <a:cs typeface="Calibri"/>
                <a:sym typeface="Calibri"/>
              </a:rPr>
              <a:t>size and complexity</a:t>
            </a:r>
            <a:endParaRPr sz="2000">
              <a:solidFill>
                <a:schemeClr val="dk1"/>
              </a:solidFill>
              <a:latin typeface="Calibri"/>
              <a:ea typeface="Calibri"/>
              <a:cs typeface="Calibri"/>
              <a:sym typeface="Calibri"/>
            </a:endParaRPr>
          </a:p>
        </p:txBody>
      </p:sp>
      <p:sp>
        <p:nvSpPr>
          <p:cNvPr id="96" name="Google Shape;96;p19"/>
          <p:cNvSpPr txBox="1"/>
          <p:nvPr/>
        </p:nvSpPr>
        <p:spPr>
          <a:xfrm>
            <a:off x="3369816" y="3262543"/>
            <a:ext cx="2364900" cy="101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 sz="2000">
                <a:solidFill>
                  <a:schemeClr val="dk1"/>
                </a:solidFill>
                <a:latin typeface="Calibri"/>
                <a:ea typeface="Calibri"/>
                <a:cs typeface="Calibri"/>
                <a:sym typeface="Calibri"/>
              </a:rPr>
              <a:t>Increase in</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i="1" lang="en" sz="2000" u="sng">
                <a:solidFill>
                  <a:srgbClr val="CC3300"/>
                </a:solidFill>
                <a:latin typeface="Calibri"/>
                <a:ea typeface="Calibri"/>
                <a:cs typeface="Calibri"/>
                <a:sym typeface="Calibri"/>
              </a:rPr>
              <a:t>effort </a:t>
            </a:r>
            <a:r>
              <a:rPr i="1" lang="en" sz="2000">
                <a:solidFill>
                  <a:schemeClr val="dk1"/>
                </a:solidFill>
                <a:latin typeface="Calibri"/>
                <a:ea typeface="Calibri"/>
                <a:cs typeface="Calibri"/>
                <a:sym typeface="Calibri"/>
              </a:rPr>
              <a:t>due to</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i="1" lang="en" sz="2000">
                <a:solidFill>
                  <a:schemeClr val="dk1"/>
                </a:solidFill>
                <a:latin typeface="Calibri"/>
                <a:ea typeface="Calibri"/>
                <a:cs typeface="Calibri"/>
                <a:sym typeface="Calibri"/>
              </a:rPr>
              <a:t>size and complexity</a:t>
            </a:r>
            <a:endParaRPr sz="2000">
              <a:solidFill>
                <a:schemeClr val="dk1"/>
              </a:solidFill>
              <a:latin typeface="Calibri"/>
              <a:ea typeface="Calibri"/>
              <a:cs typeface="Calibri"/>
              <a:sym typeface="Calibri"/>
            </a:endParaRPr>
          </a:p>
        </p:txBody>
      </p:sp>
      <p:sp>
        <p:nvSpPr>
          <p:cNvPr id="97" name="Google Shape;97;p19"/>
          <p:cNvSpPr txBox="1"/>
          <p:nvPr/>
        </p:nvSpPr>
        <p:spPr>
          <a:xfrm>
            <a:off x="5734716" y="4092868"/>
            <a:ext cx="23649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 sz="2000">
                <a:solidFill>
                  <a:schemeClr val="dk1"/>
                </a:solidFill>
                <a:latin typeface="Calibri"/>
                <a:ea typeface="Calibri"/>
                <a:cs typeface="Calibri"/>
                <a:sym typeface="Calibri"/>
              </a:rPr>
              <a:t>Increase in</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i="1" lang="en" sz="2000">
                <a:solidFill>
                  <a:schemeClr val="dk1"/>
                </a:solidFill>
                <a:latin typeface="Calibri"/>
                <a:ea typeface="Calibri"/>
                <a:cs typeface="Calibri"/>
                <a:sym typeface="Calibri"/>
              </a:rPr>
              <a:t>size and complexity</a:t>
            </a:r>
            <a:endParaRPr sz="20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Two Dimensions of Complexity</a:t>
            </a:r>
            <a:endParaRPr/>
          </a:p>
        </p:txBody>
      </p:sp>
      <p:sp>
        <p:nvSpPr>
          <p:cNvPr id="103" name="Google Shape;103;p20"/>
          <p:cNvSpPr txBox="1"/>
          <p:nvPr/>
        </p:nvSpPr>
        <p:spPr>
          <a:xfrm>
            <a:off x="456425" y="1200000"/>
            <a:ext cx="4201200" cy="3374400"/>
          </a:xfrm>
          <a:prstGeom prst="rect">
            <a:avLst/>
          </a:prstGeom>
          <a:noFill/>
          <a:ln>
            <a:noFill/>
          </a:ln>
        </p:spPr>
        <p:txBody>
          <a:bodyPr anchorCtr="0" anchor="t" bIns="91425" lIns="91425" spcFirstLastPara="1" rIns="91425" wrap="square" tIns="91425">
            <a:spAutoFit/>
          </a:bodyPr>
          <a:lstStyle/>
          <a:p>
            <a:pPr indent="0" lvl="0" marL="0" marR="190500" rtl="0" algn="l">
              <a:lnSpc>
                <a:spcPct val="115000"/>
              </a:lnSpc>
              <a:spcBef>
                <a:spcPts val="0"/>
              </a:spcBef>
              <a:spcAft>
                <a:spcPts val="0"/>
              </a:spcAft>
              <a:buNone/>
            </a:pPr>
            <a:r>
              <a:rPr b="1" lang="en" sz="1800">
                <a:solidFill>
                  <a:srgbClr val="2980B9"/>
                </a:solidFill>
                <a:highlight>
                  <a:schemeClr val="lt1"/>
                </a:highlight>
                <a:latin typeface="Calibri"/>
                <a:ea typeface="Calibri"/>
                <a:cs typeface="Calibri"/>
                <a:sym typeface="Calibri"/>
              </a:rPr>
              <a:t>Breadth Complexity</a:t>
            </a:r>
            <a:endParaRPr b="1" sz="1800">
              <a:solidFill>
                <a:srgbClr val="2980B9"/>
              </a:solidFill>
              <a:highlight>
                <a:schemeClr val="lt1"/>
              </a:highlight>
              <a:latin typeface="Calibri"/>
              <a:ea typeface="Calibri"/>
              <a:cs typeface="Calibri"/>
              <a:sym typeface="Calibri"/>
            </a:endParaRPr>
          </a:p>
          <a:p>
            <a:pPr indent="-342900" lvl="0" marL="457200" marR="190500" rtl="0" algn="l">
              <a:lnSpc>
                <a:spcPct val="115000"/>
              </a:lnSpc>
              <a:spcBef>
                <a:spcPts val="0"/>
              </a:spcBef>
              <a:spcAft>
                <a:spcPts val="0"/>
              </a:spcAft>
              <a:buClr>
                <a:schemeClr val="dk1"/>
              </a:buClr>
              <a:buSzPts val="1800"/>
              <a:buFont typeface="Calibri"/>
              <a:buChar char="●"/>
            </a:pPr>
            <a:r>
              <a:rPr lang="en" sz="1800">
                <a:solidFill>
                  <a:schemeClr val="dk1"/>
                </a:solidFill>
                <a:highlight>
                  <a:schemeClr val="lt1"/>
                </a:highlight>
                <a:latin typeface="Calibri"/>
                <a:ea typeface="Calibri"/>
                <a:cs typeface="Calibri"/>
                <a:sym typeface="Calibri"/>
              </a:rPr>
              <a:t>Multiple functionalities</a:t>
            </a:r>
            <a:endParaRPr sz="1800">
              <a:solidFill>
                <a:schemeClr val="dk1"/>
              </a:solidFill>
              <a:highlight>
                <a:schemeClr val="lt1"/>
              </a:highlight>
              <a:latin typeface="Calibri"/>
              <a:ea typeface="Calibri"/>
              <a:cs typeface="Calibri"/>
              <a:sym typeface="Calibri"/>
            </a:endParaRPr>
          </a:p>
          <a:p>
            <a:pPr indent="-342900" lvl="0" marL="457200" marR="190500" rtl="0" algn="l">
              <a:lnSpc>
                <a:spcPct val="115000"/>
              </a:lnSpc>
              <a:spcBef>
                <a:spcPts val="0"/>
              </a:spcBef>
              <a:spcAft>
                <a:spcPts val="0"/>
              </a:spcAft>
              <a:buClr>
                <a:schemeClr val="dk1"/>
              </a:buClr>
              <a:buSzPts val="1800"/>
              <a:buFont typeface="Calibri"/>
              <a:buChar char="●"/>
            </a:pPr>
            <a:r>
              <a:rPr lang="en" sz="1800">
                <a:solidFill>
                  <a:schemeClr val="dk1"/>
                </a:solidFill>
                <a:highlight>
                  <a:schemeClr val="lt1"/>
                </a:highlight>
                <a:latin typeface="Calibri"/>
                <a:ea typeface="Calibri"/>
                <a:cs typeface="Calibri"/>
                <a:sym typeface="Calibri"/>
              </a:rPr>
              <a:t>Rich feature sets</a:t>
            </a:r>
            <a:endParaRPr sz="1800">
              <a:solidFill>
                <a:schemeClr val="dk1"/>
              </a:solidFill>
              <a:highlight>
                <a:schemeClr val="lt1"/>
              </a:highlight>
              <a:latin typeface="Calibri"/>
              <a:ea typeface="Calibri"/>
              <a:cs typeface="Calibri"/>
              <a:sym typeface="Calibri"/>
            </a:endParaRPr>
          </a:p>
          <a:p>
            <a:pPr indent="-342900" lvl="0" marL="457200" marR="190500" rtl="0" algn="l">
              <a:lnSpc>
                <a:spcPct val="115000"/>
              </a:lnSpc>
              <a:spcBef>
                <a:spcPts val="0"/>
              </a:spcBef>
              <a:spcAft>
                <a:spcPts val="0"/>
              </a:spcAft>
              <a:buClr>
                <a:schemeClr val="dk1"/>
              </a:buClr>
              <a:buSzPts val="1800"/>
              <a:buFont typeface="Calibri"/>
              <a:buChar char="●"/>
            </a:pPr>
            <a:r>
              <a:rPr lang="en" sz="1800">
                <a:solidFill>
                  <a:schemeClr val="dk1"/>
                </a:solidFill>
                <a:highlight>
                  <a:schemeClr val="lt1"/>
                </a:highlight>
                <a:latin typeface="Calibri"/>
                <a:ea typeface="Calibri"/>
                <a:cs typeface="Calibri"/>
                <a:sym typeface="Calibri"/>
              </a:rPr>
              <a:t>Various interfaces (APIs, UIs)</a:t>
            </a:r>
            <a:endParaRPr sz="1800">
              <a:solidFill>
                <a:schemeClr val="dk1"/>
              </a:solidFill>
              <a:highlight>
                <a:schemeClr val="lt1"/>
              </a:highlight>
              <a:latin typeface="Calibri"/>
              <a:ea typeface="Calibri"/>
              <a:cs typeface="Calibri"/>
              <a:sym typeface="Calibri"/>
            </a:endParaRPr>
          </a:p>
          <a:p>
            <a:pPr indent="-342900" lvl="0" marL="457200" marR="190500" rtl="0" algn="l">
              <a:lnSpc>
                <a:spcPct val="115000"/>
              </a:lnSpc>
              <a:spcBef>
                <a:spcPts val="0"/>
              </a:spcBef>
              <a:spcAft>
                <a:spcPts val="0"/>
              </a:spcAft>
              <a:buClr>
                <a:schemeClr val="dk1"/>
              </a:buClr>
              <a:buSzPts val="1800"/>
              <a:buFont typeface="Calibri"/>
              <a:buChar char="●"/>
            </a:pPr>
            <a:r>
              <a:rPr lang="en" sz="1800">
                <a:solidFill>
                  <a:schemeClr val="dk1"/>
                </a:solidFill>
                <a:highlight>
                  <a:schemeClr val="lt1"/>
                </a:highlight>
                <a:latin typeface="Calibri"/>
                <a:ea typeface="Calibri"/>
                <a:cs typeface="Calibri"/>
                <a:sym typeface="Calibri"/>
              </a:rPr>
              <a:t>Diverse user types</a:t>
            </a:r>
            <a:endParaRPr sz="1800">
              <a:solidFill>
                <a:schemeClr val="dk1"/>
              </a:solidFill>
              <a:highlight>
                <a:schemeClr val="lt1"/>
              </a:highlight>
              <a:latin typeface="Calibri"/>
              <a:ea typeface="Calibri"/>
              <a:cs typeface="Calibri"/>
              <a:sym typeface="Calibri"/>
            </a:endParaRPr>
          </a:p>
          <a:p>
            <a:pPr indent="-342900" lvl="0" marL="457200" marR="190500" rtl="0" algn="l">
              <a:lnSpc>
                <a:spcPct val="200000"/>
              </a:lnSpc>
              <a:spcBef>
                <a:spcPts val="0"/>
              </a:spcBef>
              <a:spcAft>
                <a:spcPts val="0"/>
              </a:spcAft>
              <a:buClr>
                <a:schemeClr val="dk1"/>
              </a:buClr>
              <a:buSzPts val="1800"/>
              <a:buFont typeface="Calibri"/>
              <a:buChar char="●"/>
            </a:pPr>
            <a:r>
              <a:rPr lang="en" sz="1800">
                <a:solidFill>
                  <a:schemeClr val="dk1"/>
                </a:solidFill>
                <a:highlight>
                  <a:schemeClr val="lt1"/>
                </a:highlight>
                <a:latin typeface="Calibri"/>
                <a:ea typeface="Calibri"/>
                <a:cs typeface="Calibri"/>
                <a:sym typeface="Calibri"/>
              </a:rPr>
              <a:t>Multiple data types and structures</a:t>
            </a:r>
            <a:endParaRPr sz="1800">
              <a:solidFill>
                <a:schemeClr val="dk1"/>
              </a:solidFill>
              <a:highlight>
                <a:schemeClr val="lt1"/>
              </a:highlight>
              <a:latin typeface="Calibri"/>
              <a:ea typeface="Calibri"/>
              <a:cs typeface="Calibri"/>
              <a:sym typeface="Calibri"/>
            </a:endParaRPr>
          </a:p>
          <a:p>
            <a:pPr indent="0" lvl="0" marL="0" marR="330200" rtl="0" algn="l">
              <a:lnSpc>
                <a:spcPct val="115000"/>
              </a:lnSpc>
              <a:spcBef>
                <a:spcPts val="1000"/>
              </a:spcBef>
              <a:spcAft>
                <a:spcPts val="0"/>
              </a:spcAft>
              <a:buNone/>
            </a:pPr>
            <a:r>
              <a:rPr b="1" lang="en" sz="1800">
                <a:solidFill>
                  <a:srgbClr val="274E13"/>
                </a:solidFill>
                <a:highlight>
                  <a:schemeClr val="lt1"/>
                </a:highlight>
                <a:latin typeface="Calibri"/>
                <a:ea typeface="Calibri"/>
                <a:cs typeface="Calibri"/>
                <a:sym typeface="Calibri"/>
              </a:rPr>
              <a:t>Scale Challenge:</a:t>
            </a:r>
            <a:r>
              <a:rPr lang="en" sz="1800">
                <a:solidFill>
                  <a:srgbClr val="274E13"/>
                </a:solidFill>
                <a:highlight>
                  <a:schemeClr val="lt1"/>
                </a:highlight>
                <a:latin typeface="Calibri"/>
                <a:ea typeface="Calibri"/>
                <a:cs typeface="Calibri"/>
                <a:sym typeface="Calibri"/>
              </a:rPr>
              <a:t> What happens when your system needs to handle 1 trillion data points?</a:t>
            </a:r>
            <a:endParaRPr sz="1800">
              <a:solidFill>
                <a:srgbClr val="274E13"/>
              </a:solidFill>
              <a:highlight>
                <a:schemeClr val="lt1"/>
              </a:highlight>
              <a:latin typeface="Calibri"/>
              <a:ea typeface="Calibri"/>
              <a:cs typeface="Calibri"/>
              <a:sym typeface="Calibri"/>
            </a:endParaRPr>
          </a:p>
        </p:txBody>
      </p:sp>
      <p:sp>
        <p:nvSpPr>
          <p:cNvPr id="104" name="Google Shape;104;p20"/>
          <p:cNvSpPr txBox="1"/>
          <p:nvPr/>
        </p:nvSpPr>
        <p:spPr>
          <a:xfrm>
            <a:off x="5241625" y="1200000"/>
            <a:ext cx="3902400" cy="3374400"/>
          </a:xfrm>
          <a:prstGeom prst="rect">
            <a:avLst/>
          </a:prstGeom>
          <a:noFill/>
          <a:ln>
            <a:noFill/>
          </a:ln>
        </p:spPr>
        <p:txBody>
          <a:bodyPr anchorCtr="0" anchor="t" bIns="91425" lIns="91425" spcFirstLastPara="1" rIns="91425" wrap="square" tIns="91425">
            <a:spAutoFit/>
          </a:bodyPr>
          <a:lstStyle/>
          <a:p>
            <a:pPr indent="0" lvl="0" marL="0" marR="571500" rtl="0" algn="l">
              <a:lnSpc>
                <a:spcPct val="115000"/>
              </a:lnSpc>
              <a:spcBef>
                <a:spcPts val="0"/>
              </a:spcBef>
              <a:spcAft>
                <a:spcPts val="0"/>
              </a:spcAft>
              <a:buNone/>
            </a:pPr>
            <a:r>
              <a:rPr b="1" lang="en" sz="1800">
                <a:solidFill>
                  <a:srgbClr val="2980B9"/>
                </a:solidFill>
                <a:highlight>
                  <a:schemeClr val="lt1"/>
                </a:highlight>
                <a:latin typeface="Calibri"/>
                <a:ea typeface="Calibri"/>
                <a:cs typeface="Calibri"/>
                <a:sym typeface="Calibri"/>
              </a:rPr>
              <a:t>Depth Complexity</a:t>
            </a:r>
            <a:endParaRPr b="1" sz="1800">
              <a:solidFill>
                <a:srgbClr val="2980B9"/>
              </a:solidFill>
              <a:highlight>
                <a:schemeClr val="lt1"/>
              </a:highlight>
              <a:latin typeface="Calibri"/>
              <a:ea typeface="Calibri"/>
              <a:cs typeface="Calibri"/>
              <a:sym typeface="Calibri"/>
            </a:endParaRPr>
          </a:p>
          <a:p>
            <a:pPr indent="-342900" lvl="0" marL="457200" marR="571500" rtl="0" algn="l">
              <a:lnSpc>
                <a:spcPct val="115000"/>
              </a:lnSpc>
              <a:spcBef>
                <a:spcPts val="0"/>
              </a:spcBef>
              <a:spcAft>
                <a:spcPts val="0"/>
              </a:spcAft>
              <a:buClr>
                <a:schemeClr val="dk1"/>
              </a:buClr>
              <a:buSzPts val="1800"/>
              <a:buFont typeface="Calibri"/>
              <a:buChar char="●"/>
            </a:pPr>
            <a:r>
              <a:rPr lang="en" sz="1800">
                <a:solidFill>
                  <a:schemeClr val="dk1"/>
                </a:solidFill>
                <a:highlight>
                  <a:schemeClr val="lt1"/>
                </a:highlight>
                <a:latin typeface="Calibri"/>
                <a:ea typeface="Calibri"/>
                <a:cs typeface="Calibri"/>
                <a:sym typeface="Calibri"/>
              </a:rPr>
              <a:t>Intricate data sharing</a:t>
            </a:r>
            <a:endParaRPr sz="1800">
              <a:solidFill>
                <a:schemeClr val="dk1"/>
              </a:solidFill>
              <a:highlight>
                <a:schemeClr val="lt1"/>
              </a:highlight>
              <a:latin typeface="Calibri"/>
              <a:ea typeface="Calibri"/>
              <a:cs typeface="Calibri"/>
              <a:sym typeface="Calibri"/>
            </a:endParaRPr>
          </a:p>
          <a:p>
            <a:pPr indent="-342900" lvl="0" marL="457200" marR="571500" rtl="0" algn="l">
              <a:lnSpc>
                <a:spcPct val="115000"/>
              </a:lnSpc>
              <a:spcBef>
                <a:spcPts val="0"/>
              </a:spcBef>
              <a:spcAft>
                <a:spcPts val="0"/>
              </a:spcAft>
              <a:buClr>
                <a:schemeClr val="dk1"/>
              </a:buClr>
              <a:buSzPts val="1800"/>
              <a:buFont typeface="Calibri"/>
              <a:buChar char="●"/>
            </a:pPr>
            <a:r>
              <a:rPr lang="en" sz="1800">
                <a:solidFill>
                  <a:schemeClr val="dk1"/>
                </a:solidFill>
                <a:highlight>
                  <a:schemeClr val="lt1"/>
                </a:highlight>
                <a:latin typeface="Calibri"/>
                <a:ea typeface="Calibri"/>
                <a:cs typeface="Calibri"/>
                <a:sym typeface="Calibri"/>
              </a:rPr>
              <a:t>Complex control flow</a:t>
            </a:r>
            <a:endParaRPr sz="1800">
              <a:solidFill>
                <a:schemeClr val="dk1"/>
              </a:solidFill>
              <a:highlight>
                <a:schemeClr val="lt1"/>
              </a:highlight>
              <a:latin typeface="Calibri"/>
              <a:ea typeface="Calibri"/>
              <a:cs typeface="Calibri"/>
              <a:sym typeface="Calibri"/>
            </a:endParaRPr>
          </a:p>
          <a:p>
            <a:pPr indent="-342900" lvl="0" marL="457200" marR="571500" rtl="0" algn="l">
              <a:lnSpc>
                <a:spcPct val="115000"/>
              </a:lnSpc>
              <a:spcBef>
                <a:spcPts val="0"/>
              </a:spcBef>
              <a:spcAft>
                <a:spcPts val="0"/>
              </a:spcAft>
              <a:buClr>
                <a:schemeClr val="dk1"/>
              </a:buClr>
              <a:buSzPts val="1800"/>
              <a:buFont typeface="Calibri"/>
              <a:buChar char="●"/>
            </a:pPr>
            <a:r>
              <a:rPr lang="en" sz="1800">
                <a:solidFill>
                  <a:schemeClr val="dk1"/>
                </a:solidFill>
                <a:highlight>
                  <a:schemeClr val="lt1"/>
                </a:highlight>
                <a:latin typeface="Calibri"/>
                <a:ea typeface="Calibri"/>
                <a:cs typeface="Calibri"/>
                <a:sym typeface="Calibri"/>
              </a:rPr>
              <a:t>Nested processing logic</a:t>
            </a:r>
            <a:endParaRPr sz="1800">
              <a:solidFill>
                <a:schemeClr val="dk1"/>
              </a:solidFill>
              <a:highlight>
                <a:schemeClr val="lt1"/>
              </a:highlight>
              <a:latin typeface="Calibri"/>
              <a:ea typeface="Calibri"/>
              <a:cs typeface="Calibri"/>
              <a:sym typeface="Calibri"/>
            </a:endParaRPr>
          </a:p>
          <a:p>
            <a:pPr indent="-342900" lvl="0" marL="457200" marR="571500" rtl="0" algn="l">
              <a:lnSpc>
                <a:spcPct val="115000"/>
              </a:lnSpc>
              <a:spcBef>
                <a:spcPts val="0"/>
              </a:spcBef>
              <a:spcAft>
                <a:spcPts val="0"/>
              </a:spcAft>
              <a:buClr>
                <a:schemeClr val="dk1"/>
              </a:buClr>
              <a:buSzPts val="1800"/>
              <a:buFont typeface="Calibri"/>
              <a:buChar char="●"/>
            </a:pPr>
            <a:r>
              <a:rPr lang="en" sz="1800">
                <a:solidFill>
                  <a:schemeClr val="dk1"/>
                </a:solidFill>
                <a:highlight>
                  <a:schemeClr val="lt1"/>
                </a:highlight>
                <a:latin typeface="Calibri"/>
                <a:ea typeface="Calibri"/>
                <a:cs typeface="Calibri"/>
                <a:sym typeface="Calibri"/>
              </a:rPr>
              <a:t>Multi-level hierarchies</a:t>
            </a:r>
            <a:endParaRPr sz="1800">
              <a:solidFill>
                <a:schemeClr val="dk1"/>
              </a:solidFill>
              <a:highlight>
                <a:schemeClr val="lt1"/>
              </a:highlight>
              <a:latin typeface="Calibri"/>
              <a:ea typeface="Calibri"/>
              <a:cs typeface="Calibri"/>
              <a:sym typeface="Calibri"/>
            </a:endParaRPr>
          </a:p>
          <a:p>
            <a:pPr indent="-342900" lvl="0" marL="457200" marR="571500" rtl="0" algn="l">
              <a:lnSpc>
                <a:spcPct val="200000"/>
              </a:lnSpc>
              <a:spcBef>
                <a:spcPts val="0"/>
              </a:spcBef>
              <a:spcAft>
                <a:spcPts val="0"/>
              </a:spcAft>
              <a:buClr>
                <a:schemeClr val="dk1"/>
              </a:buClr>
              <a:buSzPts val="1800"/>
              <a:buFont typeface="Calibri"/>
              <a:buChar char="●"/>
            </a:pPr>
            <a:r>
              <a:rPr lang="en" sz="1800">
                <a:solidFill>
                  <a:schemeClr val="dk1"/>
                </a:solidFill>
                <a:highlight>
                  <a:schemeClr val="lt1"/>
                </a:highlight>
                <a:latin typeface="Calibri"/>
                <a:ea typeface="Calibri"/>
                <a:cs typeface="Calibri"/>
                <a:sym typeface="Calibri"/>
              </a:rPr>
              <a:t>Interdependent components</a:t>
            </a:r>
            <a:endParaRPr sz="1800">
              <a:solidFill>
                <a:srgbClr val="333333"/>
              </a:solidFill>
              <a:highlight>
                <a:schemeClr val="lt1"/>
              </a:highlight>
              <a:latin typeface="Calibri"/>
              <a:ea typeface="Calibri"/>
              <a:cs typeface="Calibri"/>
              <a:sym typeface="Calibri"/>
            </a:endParaRPr>
          </a:p>
          <a:p>
            <a:pPr indent="0" lvl="0" marL="0" marR="0" rtl="0" algn="l">
              <a:lnSpc>
                <a:spcPct val="115000"/>
              </a:lnSpc>
              <a:spcBef>
                <a:spcPts val="1000"/>
              </a:spcBef>
              <a:spcAft>
                <a:spcPts val="0"/>
              </a:spcAft>
              <a:buNone/>
            </a:pPr>
            <a:r>
              <a:rPr b="1" lang="en" sz="1800">
                <a:solidFill>
                  <a:srgbClr val="0000CC"/>
                </a:solidFill>
                <a:highlight>
                  <a:schemeClr val="lt1"/>
                </a:highlight>
                <a:latin typeface="Calibri"/>
                <a:ea typeface="Calibri"/>
                <a:cs typeface="Calibri"/>
                <a:sym typeface="Calibri"/>
              </a:rPr>
              <a:t>Integration Challenge:</a:t>
            </a:r>
            <a:r>
              <a:rPr lang="en" sz="1800">
                <a:solidFill>
                  <a:srgbClr val="0000CC"/>
                </a:solidFill>
                <a:highlight>
                  <a:schemeClr val="lt1"/>
                </a:highlight>
                <a:latin typeface="Calibri"/>
                <a:ea typeface="Calibri"/>
                <a:cs typeface="Calibri"/>
                <a:sym typeface="Calibri"/>
              </a:rPr>
              <a:t> </a:t>
            </a:r>
            <a:r>
              <a:rPr lang="en" sz="1800">
                <a:solidFill>
                  <a:srgbClr val="0000CC"/>
                </a:solidFill>
                <a:highlight>
                  <a:schemeClr val="lt1"/>
                </a:highlight>
                <a:latin typeface="Calibri"/>
                <a:ea typeface="Calibri"/>
                <a:cs typeface="Calibri"/>
                <a:sym typeface="Calibri"/>
              </a:rPr>
              <a:t>Managing countless interconnections between system parts</a:t>
            </a:r>
            <a:endParaRPr sz="1800">
              <a:solidFill>
                <a:srgbClr val="0000CC"/>
              </a:solidFill>
              <a:highlight>
                <a:schemeClr val="lt1"/>
              </a:highlight>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Complexity (Breadth)</a:t>
            </a:r>
            <a:endParaRPr/>
          </a:p>
        </p:txBody>
      </p:sp>
      <p:sp>
        <p:nvSpPr>
          <p:cNvPr id="110" name="Google Shape;110;p21"/>
          <p:cNvSpPr txBox="1"/>
          <p:nvPr>
            <p:ph idx="1" type="body"/>
          </p:nvPr>
        </p:nvSpPr>
        <p:spPr>
          <a:xfrm>
            <a:off x="311700" y="1152475"/>
            <a:ext cx="8520600" cy="2301000"/>
          </a:xfrm>
          <a:prstGeom prst="rect">
            <a:avLst/>
          </a:prstGeom>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chemeClr val="dk1"/>
              </a:buClr>
              <a:buSzPts val="2000"/>
              <a:buChar char="●"/>
            </a:pPr>
            <a:r>
              <a:rPr lang="en" sz="2000">
                <a:solidFill>
                  <a:schemeClr val="dk1"/>
                </a:solidFill>
              </a:rPr>
              <a:t>More </a:t>
            </a:r>
            <a:r>
              <a:rPr lang="en" sz="2000" u="sng">
                <a:solidFill>
                  <a:srgbClr val="0000CC"/>
                </a:solidFill>
              </a:rPr>
              <a:t>functionalities</a:t>
            </a:r>
            <a:endParaRPr sz="2000">
              <a:solidFill>
                <a:srgbClr val="0000CC"/>
              </a:solidFill>
            </a:endParaRPr>
          </a:p>
          <a:p>
            <a:pPr indent="-355600" lvl="0" marL="457200" rtl="0" algn="l">
              <a:lnSpc>
                <a:spcPct val="100000"/>
              </a:lnSpc>
              <a:spcBef>
                <a:spcPts val="1000"/>
              </a:spcBef>
              <a:spcAft>
                <a:spcPts val="0"/>
              </a:spcAft>
              <a:buClr>
                <a:schemeClr val="dk1"/>
              </a:buClr>
              <a:buSzPts val="2000"/>
              <a:buChar char="●"/>
            </a:pPr>
            <a:r>
              <a:rPr lang="en" sz="2000">
                <a:solidFill>
                  <a:schemeClr val="dk1"/>
                </a:solidFill>
              </a:rPr>
              <a:t>More </a:t>
            </a:r>
            <a:r>
              <a:rPr lang="en" sz="2000" u="sng">
                <a:solidFill>
                  <a:srgbClr val="0000CC"/>
                </a:solidFill>
              </a:rPr>
              <a:t>features</a:t>
            </a:r>
            <a:r>
              <a:rPr lang="en" sz="2000">
                <a:solidFill>
                  <a:srgbClr val="0000CC"/>
                </a:solidFill>
              </a:rPr>
              <a:t> </a:t>
            </a:r>
            <a:r>
              <a:rPr lang="en" sz="2000">
                <a:solidFill>
                  <a:schemeClr val="dk1"/>
                </a:solidFill>
              </a:rPr>
              <a:t>within each functionality</a:t>
            </a:r>
            <a:endParaRPr sz="2000">
              <a:solidFill>
                <a:schemeClr val="dk1"/>
              </a:solidFill>
            </a:endParaRPr>
          </a:p>
          <a:p>
            <a:pPr indent="-355600" lvl="0" marL="457200" rtl="0" algn="l">
              <a:lnSpc>
                <a:spcPct val="100000"/>
              </a:lnSpc>
              <a:spcBef>
                <a:spcPts val="1000"/>
              </a:spcBef>
              <a:spcAft>
                <a:spcPts val="0"/>
              </a:spcAft>
              <a:buClr>
                <a:schemeClr val="dk1"/>
              </a:buClr>
              <a:buSzPts val="2000"/>
              <a:buChar char="●"/>
            </a:pPr>
            <a:r>
              <a:rPr lang="en" sz="2000">
                <a:solidFill>
                  <a:schemeClr val="dk1"/>
                </a:solidFill>
              </a:rPr>
              <a:t>More varieties of </a:t>
            </a:r>
            <a:r>
              <a:rPr lang="en" sz="2000" u="sng">
                <a:solidFill>
                  <a:srgbClr val="0000CC"/>
                </a:solidFill>
              </a:rPr>
              <a:t>interfaces</a:t>
            </a:r>
            <a:r>
              <a:rPr lang="en" sz="2000">
                <a:solidFill>
                  <a:srgbClr val="0000CC"/>
                </a:solidFill>
              </a:rPr>
              <a:t> </a:t>
            </a:r>
            <a:r>
              <a:rPr lang="en" sz="2000">
                <a:solidFill>
                  <a:schemeClr val="dk1"/>
                </a:solidFill>
              </a:rPr>
              <a:t>(internal and external)</a:t>
            </a:r>
            <a:endParaRPr sz="2000">
              <a:solidFill>
                <a:schemeClr val="dk1"/>
              </a:solidFill>
            </a:endParaRPr>
          </a:p>
          <a:p>
            <a:pPr indent="-355600" lvl="0" marL="457200" rtl="0" algn="l">
              <a:lnSpc>
                <a:spcPct val="100000"/>
              </a:lnSpc>
              <a:spcBef>
                <a:spcPts val="1000"/>
              </a:spcBef>
              <a:spcAft>
                <a:spcPts val="0"/>
              </a:spcAft>
              <a:buClr>
                <a:schemeClr val="dk1"/>
              </a:buClr>
              <a:buSzPts val="2000"/>
              <a:buChar char="●"/>
            </a:pPr>
            <a:r>
              <a:rPr lang="en" sz="2000">
                <a:solidFill>
                  <a:schemeClr val="dk1"/>
                </a:solidFill>
              </a:rPr>
              <a:t>More </a:t>
            </a:r>
            <a:r>
              <a:rPr lang="en" sz="2000" u="sng">
                <a:solidFill>
                  <a:srgbClr val="0000CC"/>
                </a:solidFill>
              </a:rPr>
              <a:t>users</a:t>
            </a:r>
            <a:r>
              <a:rPr lang="en" sz="2000">
                <a:solidFill>
                  <a:srgbClr val="0000CC"/>
                </a:solidFill>
              </a:rPr>
              <a:t> </a:t>
            </a:r>
            <a:r>
              <a:rPr lang="en" sz="2000">
                <a:solidFill>
                  <a:schemeClr val="dk1"/>
                </a:solidFill>
              </a:rPr>
              <a:t>and varieties of users</a:t>
            </a:r>
            <a:endParaRPr sz="2000">
              <a:solidFill>
                <a:schemeClr val="dk1"/>
              </a:solidFill>
            </a:endParaRPr>
          </a:p>
          <a:p>
            <a:pPr indent="-355600" lvl="0" marL="457200" rtl="0" algn="l">
              <a:lnSpc>
                <a:spcPct val="100000"/>
              </a:lnSpc>
              <a:spcBef>
                <a:spcPts val="1500"/>
              </a:spcBef>
              <a:spcAft>
                <a:spcPts val="1000"/>
              </a:spcAft>
              <a:buClr>
                <a:schemeClr val="dk1"/>
              </a:buClr>
              <a:buSzPts val="2000"/>
              <a:buChar char="●"/>
            </a:pPr>
            <a:r>
              <a:rPr lang="en" sz="2000">
                <a:solidFill>
                  <a:schemeClr val="dk1"/>
                </a:solidFill>
              </a:rPr>
              <a:t>More </a:t>
            </a:r>
            <a:r>
              <a:rPr lang="en" sz="2000" u="sng">
                <a:solidFill>
                  <a:srgbClr val="0000CC"/>
                </a:solidFill>
              </a:rPr>
              <a:t>data</a:t>
            </a:r>
            <a:r>
              <a:rPr lang="en" sz="2000">
                <a:solidFill>
                  <a:schemeClr val="dk1"/>
                </a:solidFill>
              </a:rPr>
              <a:t>, varieties of data, data structures</a:t>
            </a:r>
            <a:endParaRPr sz="2000">
              <a:solidFill>
                <a:schemeClr val="dk1"/>
              </a:solidFill>
            </a:endParaRPr>
          </a:p>
        </p:txBody>
      </p:sp>
      <p:sp>
        <p:nvSpPr>
          <p:cNvPr id="111" name="Google Shape;111;p21"/>
          <p:cNvSpPr txBox="1"/>
          <p:nvPr/>
        </p:nvSpPr>
        <p:spPr>
          <a:xfrm>
            <a:off x="273000" y="3820350"/>
            <a:ext cx="8520600" cy="7080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2000">
                <a:solidFill>
                  <a:schemeClr val="dk1"/>
                </a:solidFill>
                <a:latin typeface="Calibri"/>
                <a:ea typeface="Calibri"/>
                <a:cs typeface="Calibri"/>
                <a:sym typeface="Calibri"/>
              </a:rPr>
              <a:t>For </a:t>
            </a:r>
            <a:r>
              <a:rPr lang="en" sz="2000">
                <a:solidFill>
                  <a:schemeClr val="dk1"/>
                </a:solidFill>
                <a:latin typeface="Calibri"/>
                <a:ea typeface="Calibri"/>
                <a:cs typeface="Calibri"/>
                <a:sym typeface="Calibri"/>
              </a:rPr>
              <a:t>the average problem</a:t>
            </a:r>
            <a:r>
              <a:rPr lang="en" sz="2000">
                <a:solidFill>
                  <a:schemeClr val="dk1"/>
                </a:solidFill>
                <a:latin typeface="Calibri"/>
                <a:ea typeface="Calibri"/>
                <a:cs typeface="Calibri"/>
                <a:sym typeface="Calibri"/>
              </a:rPr>
              <a:t>, what happens if the number of input data increases to 1 trillion</a:t>
            </a:r>
            <a:r>
              <a:rPr lang="en" sz="2000">
                <a:solidFill>
                  <a:schemeClr val="dk1"/>
                </a:solidFill>
                <a:latin typeface="Calibri"/>
                <a:ea typeface="Calibri"/>
                <a:cs typeface="Calibri"/>
                <a:sym typeface="Calibri"/>
              </a:rPr>
              <a:t> </a:t>
            </a:r>
            <a:r>
              <a:rPr lang="en" sz="2000">
                <a:solidFill>
                  <a:schemeClr val="dk1"/>
                </a:solidFill>
                <a:latin typeface="Calibri"/>
                <a:ea typeface="Calibri"/>
                <a:cs typeface="Calibri"/>
                <a:sym typeface="Calibri"/>
              </a:rPr>
              <a:t>and the input numbers themselves are pretty large ? </a:t>
            </a:r>
            <a:endParaRPr sz="20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Complexity (Depth)</a:t>
            </a:r>
            <a:endParaRPr/>
          </a:p>
        </p:txBody>
      </p:sp>
      <p:sp>
        <p:nvSpPr>
          <p:cNvPr id="117" name="Google Shape;117;p22"/>
          <p:cNvSpPr txBox="1"/>
          <p:nvPr>
            <p:ph idx="1" type="body"/>
          </p:nvPr>
        </p:nvSpPr>
        <p:spPr>
          <a:xfrm>
            <a:off x="311700" y="1152475"/>
            <a:ext cx="8520600" cy="2237100"/>
          </a:xfrm>
          <a:prstGeom prst="rect">
            <a:avLst/>
          </a:prstGeom>
        </p:spPr>
        <p:txBody>
          <a:bodyPr anchorCtr="0" anchor="t" bIns="91425" lIns="91425" spcFirstLastPara="1" rIns="91425" wrap="square" tIns="91425">
            <a:spAutoFit/>
          </a:bodyPr>
          <a:lstStyle/>
          <a:p>
            <a:pPr indent="-355600" lvl="0" marL="457200" rtl="0" algn="l">
              <a:lnSpc>
                <a:spcPct val="100000"/>
              </a:lnSpc>
              <a:spcBef>
                <a:spcPts val="0"/>
              </a:spcBef>
              <a:spcAft>
                <a:spcPts val="0"/>
              </a:spcAft>
              <a:buClr>
                <a:schemeClr val="dk1"/>
              </a:buClr>
              <a:buSzPts val="2000"/>
              <a:buChar char="●"/>
            </a:pPr>
            <a:r>
              <a:rPr lang="en" sz="2000">
                <a:solidFill>
                  <a:schemeClr val="dk1"/>
                </a:solidFill>
              </a:rPr>
              <a:t>More linkages and connections</a:t>
            </a:r>
            <a:endParaRPr sz="2000" u="sng">
              <a:solidFill>
                <a:schemeClr val="dk1"/>
              </a:solidFill>
            </a:endParaRPr>
          </a:p>
          <a:p>
            <a:pPr indent="-355600" lvl="1" marL="914400" rtl="0" algn="l">
              <a:lnSpc>
                <a:spcPct val="100000"/>
              </a:lnSpc>
              <a:spcBef>
                <a:spcPts val="1000"/>
              </a:spcBef>
              <a:spcAft>
                <a:spcPts val="0"/>
              </a:spcAft>
              <a:buClr>
                <a:schemeClr val="dk1"/>
              </a:buClr>
              <a:buSzPts val="2000"/>
              <a:buChar char="○"/>
            </a:pPr>
            <a:r>
              <a:rPr lang="en" sz="2000" u="sng">
                <a:solidFill>
                  <a:srgbClr val="0000CC"/>
                </a:solidFill>
              </a:rPr>
              <a:t>Data sharing</a:t>
            </a:r>
            <a:r>
              <a:rPr lang="en" sz="2000">
                <a:solidFill>
                  <a:srgbClr val="0000CC"/>
                </a:solidFill>
              </a:rPr>
              <a:t> </a:t>
            </a:r>
            <a:r>
              <a:rPr lang="en" sz="2000">
                <a:solidFill>
                  <a:schemeClr val="dk1"/>
                </a:solidFill>
              </a:rPr>
              <a:t>among the functionalities and logic</a:t>
            </a:r>
            <a:endParaRPr sz="1800">
              <a:solidFill>
                <a:schemeClr val="dk1"/>
              </a:solidFill>
            </a:endParaRPr>
          </a:p>
          <a:p>
            <a:pPr indent="-355600" lvl="1" marL="914400" rtl="0" algn="l">
              <a:lnSpc>
                <a:spcPct val="100000"/>
              </a:lnSpc>
              <a:spcBef>
                <a:spcPts val="1000"/>
              </a:spcBef>
              <a:spcAft>
                <a:spcPts val="0"/>
              </a:spcAft>
              <a:buClr>
                <a:schemeClr val="dk1"/>
              </a:buClr>
              <a:buSzPts val="2000"/>
              <a:buChar char="○"/>
            </a:pPr>
            <a:r>
              <a:rPr lang="en" sz="2000" u="sng">
                <a:solidFill>
                  <a:srgbClr val="0000CC"/>
                </a:solidFill>
              </a:rPr>
              <a:t>Control passing</a:t>
            </a:r>
            <a:r>
              <a:rPr lang="en" sz="2000">
                <a:solidFill>
                  <a:srgbClr val="0000CC"/>
                </a:solidFill>
              </a:rPr>
              <a:t> </a:t>
            </a:r>
            <a:r>
              <a:rPr lang="en" sz="2000">
                <a:solidFill>
                  <a:schemeClr val="dk1"/>
                </a:solidFill>
              </a:rPr>
              <a:t>among functionalities</a:t>
            </a:r>
            <a:endParaRPr sz="1800">
              <a:solidFill>
                <a:schemeClr val="dk1"/>
              </a:solidFill>
            </a:endParaRPr>
          </a:p>
          <a:p>
            <a:pPr indent="-355600" lvl="1" marL="914400" rtl="0" algn="l">
              <a:lnSpc>
                <a:spcPct val="100000"/>
              </a:lnSpc>
              <a:spcBef>
                <a:spcPts val="1000"/>
              </a:spcBef>
              <a:spcAft>
                <a:spcPts val="0"/>
              </a:spcAft>
              <a:buClr>
                <a:schemeClr val="dk1"/>
              </a:buClr>
              <a:buSzPts val="2000"/>
              <a:buChar char="○"/>
            </a:pPr>
            <a:r>
              <a:rPr lang="en" sz="2000" u="sng">
                <a:solidFill>
                  <a:srgbClr val="0000CC"/>
                </a:solidFill>
              </a:rPr>
              <a:t>Nested loops </a:t>
            </a:r>
            <a:r>
              <a:rPr lang="en" sz="2000">
                <a:solidFill>
                  <a:schemeClr val="dk1"/>
                </a:solidFill>
              </a:rPr>
              <a:t>among logic</a:t>
            </a:r>
            <a:endParaRPr sz="1800">
              <a:solidFill>
                <a:schemeClr val="dk1"/>
              </a:solidFill>
            </a:endParaRPr>
          </a:p>
          <a:p>
            <a:pPr indent="-355600" lvl="1" marL="914400" rtl="0" algn="l">
              <a:lnSpc>
                <a:spcPct val="100000"/>
              </a:lnSpc>
              <a:spcBef>
                <a:spcPts val="1000"/>
              </a:spcBef>
              <a:spcAft>
                <a:spcPts val="1000"/>
              </a:spcAft>
              <a:buClr>
                <a:schemeClr val="dk1"/>
              </a:buClr>
              <a:buSzPts val="2000"/>
              <a:buChar char="○"/>
            </a:pPr>
            <a:r>
              <a:rPr lang="en" sz="2000" u="sng">
                <a:solidFill>
                  <a:srgbClr val="0000CC"/>
                </a:solidFill>
              </a:rPr>
              <a:t>Multiple hierarchical levels </a:t>
            </a:r>
            <a:r>
              <a:rPr lang="en" sz="2000">
                <a:solidFill>
                  <a:schemeClr val="dk1"/>
                </a:solidFill>
              </a:rPr>
              <a:t>among functions</a:t>
            </a:r>
            <a:endParaRPr sz="12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