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a80337a1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7a80337a1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7a80337a11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7a80337a11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aa86f17b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7aa86f17b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7a0fcf5105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7a0fcf5105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7aa86f17b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7aa86f17b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7aa86f17b6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7aa86f17b6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7aa86f17b6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7aa86f17b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7aa86f17b6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7aa86f17b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7aa86f17b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7aa86f17b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7a0fcf5105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7a0fcf5105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7aa86f17b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7aa86f17b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7a0fcf5105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7a0fcf5105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7a0fcf5105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7a0fcf5105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7a0fcf5105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7a0fcf5105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7a0fcf5105_0_1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g37a0fcf5105_0_1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g37a0fcf5105_0_1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7af0f34dd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7af0f34dd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a0fcf5105_0_3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a0fcf5105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2ae196f05a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2ae196f05a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7a80337a11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7a80337a11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a80337a1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a80337a1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a80337a11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a80337a11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a0fcf5105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a0fcf5105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a0fcf5105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a0fcf5105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  <a:defRPr sz="2000"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○"/>
              <a:defRPr sz="2000"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■"/>
              <a:defRPr sz="20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ieee.org/about/corporate/governance/p7-8" TargetMode="External"/><Relationship Id="rId4" Type="http://schemas.openxmlformats.org/officeDocument/2006/relationships/hyperlink" Target="https://www.acm.org/code-of-ethic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178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4: Theories of Software Engineering</a:t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8341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Mia Mohammad Imran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 Success Factors (Chaos Report - 1994)</a:t>
            </a:r>
            <a:endParaRPr/>
          </a:p>
        </p:txBody>
      </p:sp>
      <p:sp>
        <p:nvSpPr>
          <p:cNvPr id="124" name="Google Shape;124;p23"/>
          <p:cNvSpPr txBox="1"/>
          <p:nvPr/>
        </p:nvSpPr>
        <p:spPr>
          <a:xfrm>
            <a:off x="270700" y="1152475"/>
            <a:ext cx="82614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marR="190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User Involvement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 participation of end users throughout the development process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190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Executive Management Support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 leadership commitment and resource allocation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190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Clear Requirement Statements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Well-defined, unambiguous project requirements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190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Proper Planning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Comprehensive project planning and realistic scheduling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3"/>
          <p:cNvSpPr txBox="1"/>
          <p:nvPr/>
        </p:nvSpPr>
        <p:spPr>
          <a:xfrm>
            <a:off x="311700" y="4019150"/>
            <a:ext cx="8520600" cy="84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39700" marR="139700" rtl="0" algn="l">
              <a:lnSpc>
                <a:spcPct val="115000"/>
              </a:lnSpc>
              <a:spcBef>
                <a:spcPts val="3400"/>
              </a:spcBef>
              <a:spcAft>
                <a:spcPts val="2300"/>
              </a:spcAft>
              <a:buNone/>
            </a:pPr>
            <a:r>
              <a:rPr b="1" lang="en" sz="2000">
                <a:solidFill>
                  <a:srgbClr val="764BA2"/>
                </a:solidFill>
                <a:latin typeface="Calibri"/>
                <a:ea typeface="Calibri"/>
                <a:cs typeface="Calibri"/>
                <a:sym typeface="Calibri"/>
              </a:rPr>
              <a:t>Key Insight:</a:t>
            </a:r>
            <a:r>
              <a:rPr b="1" lang="en" sz="2000">
                <a:solidFill>
                  <a:srgbClr val="667EE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Notice the pattern: </a:t>
            </a:r>
            <a:r>
              <a:rPr b="1" lang="en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b="1" lang="en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User Involvement</a:t>
            </a: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appear in both success and failure factors - they are critical!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Chaos Report - 2021 - Takeaway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152475"/>
            <a:ext cx="8520600" cy="36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>
                <a:solidFill>
                  <a:schemeClr val="dk1"/>
                </a:solidFill>
              </a:rPr>
              <a:t>Takeaway 1</a:t>
            </a:r>
            <a:r>
              <a:rPr lang="en">
                <a:solidFill>
                  <a:schemeClr val="dk1"/>
                </a:solidFill>
              </a:rPr>
              <a:t> - people make projects successful</a:t>
            </a:r>
            <a:endParaRPr>
              <a:solidFill>
                <a:schemeClr val="dk1"/>
              </a:solidFill>
            </a:endParaRPr>
          </a:p>
          <a:p>
            <a:pPr indent="-355600" lvl="1" marL="9144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en">
                <a:solidFill>
                  <a:schemeClr val="dk1"/>
                </a:solidFill>
              </a:rPr>
              <a:t>The Good Team</a:t>
            </a:r>
            <a:endParaRPr>
              <a:solidFill>
                <a:schemeClr val="dk1"/>
              </a:solidFill>
            </a:endParaRPr>
          </a:p>
          <a:p>
            <a:pPr indent="-355600" lvl="1" marL="9144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en">
                <a:solidFill>
                  <a:schemeClr val="dk1"/>
                </a:solidFill>
              </a:rPr>
              <a:t>The Good Sponsor</a:t>
            </a:r>
            <a:endParaRPr>
              <a:solidFill>
                <a:schemeClr val="dk1"/>
              </a:solidFill>
            </a:endParaRPr>
          </a:p>
          <a:p>
            <a:pPr indent="-355600" lvl="1" marL="9144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en">
                <a:solidFill>
                  <a:schemeClr val="dk1"/>
                </a:solidFill>
              </a:rPr>
              <a:t>The Good Place</a:t>
            </a:r>
            <a:endParaRPr>
              <a:solidFill>
                <a:schemeClr val="dk1"/>
              </a:solidFill>
            </a:endParaRPr>
          </a:p>
          <a:p>
            <a:pPr indent="-355600" lvl="0" marL="4572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>
                <a:solidFill>
                  <a:schemeClr val="dk1"/>
                </a:solidFill>
              </a:rPr>
              <a:t>Takeaway 2</a:t>
            </a:r>
            <a:r>
              <a:rPr lang="en">
                <a:solidFill>
                  <a:schemeClr val="dk1"/>
                </a:solidFill>
              </a:rPr>
              <a:t> - small Agile projects are more successful than large Waterfall</a:t>
            </a:r>
            <a:endParaRPr>
              <a:solidFill>
                <a:schemeClr val="dk1"/>
              </a:solidFill>
            </a:endParaRPr>
          </a:p>
          <a:p>
            <a:pPr indent="-355600" lvl="0" marL="4572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>
                <a:solidFill>
                  <a:schemeClr val="dk1"/>
                </a:solidFill>
              </a:rPr>
              <a:t>Takeaway 3</a:t>
            </a:r>
            <a:r>
              <a:rPr lang="en">
                <a:solidFill>
                  <a:schemeClr val="dk1"/>
                </a:solidFill>
              </a:rPr>
              <a:t> - skills, tooling, and clarity and completeness of requirements are not indicators of success</a:t>
            </a:r>
            <a:endParaRPr>
              <a:solidFill>
                <a:schemeClr val="dk1"/>
              </a:solidFill>
            </a:endParaRPr>
          </a:p>
          <a:p>
            <a:pPr indent="-355600" lvl="0" marL="4572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>
                <a:solidFill>
                  <a:schemeClr val="dk1"/>
                </a:solidFill>
              </a:rPr>
              <a:t>Takeaway 4</a:t>
            </a:r>
            <a:r>
              <a:rPr lang="en">
                <a:solidFill>
                  <a:schemeClr val="dk1"/>
                </a:solidFill>
              </a:rPr>
              <a:t> - if you fix one thing, fix your decision latency</a:t>
            </a:r>
            <a:endParaRPr>
              <a:solidFill>
                <a:schemeClr val="dk1"/>
              </a:solidFill>
            </a:endParaRPr>
          </a:p>
          <a:p>
            <a:pPr indent="-355600" lvl="1" marL="914400" marR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en">
                <a:solidFill>
                  <a:schemeClr val="dk1"/>
                </a:solidFill>
              </a:rPr>
              <a:t>If we were to identify one root cause of software project failures it would be </a:t>
            </a:r>
            <a:r>
              <a:rPr lang="en" u="sng">
                <a:solidFill>
                  <a:schemeClr val="dk1"/>
                </a:solidFill>
              </a:rPr>
              <a:t>slow decision latency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Engineering Profession &amp; Ethics</a:t>
            </a:r>
            <a:endParaRPr/>
          </a:p>
        </p:txBody>
      </p:sp>
      <p:sp>
        <p:nvSpPr>
          <p:cNvPr id="137" name="Google Shape;137;p25"/>
          <p:cNvSpPr txBox="1"/>
          <p:nvPr>
            <p:ph idx="1" type="body"/>
          </p:nvPr>
        </p:nvSpPr>
        <p:spPr>
          <a:xfrm>
            <a:off x="311700" y="1152475"/>
            <a:ext cx="8520600" cy="21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2CA5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rgbClr val="622CA5"/>
                </a:solidFill>
                <a:highlight>
                  <a:schemeClr val="lt1"/>
                </a:highlight>
              </a:rPr>
              <a:t>Traditional Engineering:</a:t>
            </a:r>
            <a:endParaRPr b="1" sz="1800">
              <a:solidFill>
                <a:srgbClr val="622CA5"/>
              </a:solidFill>
              <a:highlight>
                <a:schemeClr val="lt1"/>
              </a:highlight>
            </a:endParaRPr>
          </a:p>
          <a:p>
            <a:pPr indent="-342900" lvl="1" marL="9144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Has Professional Engineer (PE) certification with work experience, training, and examinations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0" marL="4572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2CA5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rgbClr val="622CA5"/>
                </a:solidFill>
                <a:highlight>
                  <a:schemeClr val="lt1"/>
                </a:highlight>
              </a:rPr>
              <a:t>Software Engineering:</a:t>
            </a:r>
            <a:endParaRPr b="1" sz="1800">
              <a:solidFill>
                <a:srgbClr val="622CA5"/>
              </a:solidFill>
              <a:highlight>
                <a:schemeClr val="lt1"/>
              </a:highlight>
            </a:endParaRPr>
          </a:p>
          <a:p>
            <a:pPr indent="-342900" lvl="1" marL="9144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</a:rPr>
              <a:t>1998: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 Texas Board of Professional Engineers adopted software engineering as distinct discipline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1" marL="914400" marR="711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i="1" lang="en" sz="1800">
                <a:solidFill>
                  <a:schemeClr val="dk1"/>
                </a:solidFill>
                <a:highlight>
                  <a:schemeClr val="lt1"/>
                </a:highlight>
              </a:rPr>
              <a:t>Still developing - anticipated to take time before actual licenses granted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Engineering Profession &amp; Ethics</a:t>
            </a:r>
            <a:endParaRPr/>
          </a:p>
        </p:txBody>
      </p:sp>
      <p:sp>
        <p:nvSpPr>
          <p:cNvPr id="143" name="Google Shape;143;p26"/>
          <p:cNvSpPr txBox="1"/>
          <p:nvPr>
            <p:ph idx="1" type="body"/>
          </p:nvPr>
        </p:nvSpPr>
        <p:spPr>
          <a:xfrm>
            <a:off x="311700" y="1152475"/>
            <a:ext cx="8520600" cy="39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2CA5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rgbClr val="622CA5"/>
                </a:solidFill>
                <a:highlight>
                  <a:schemeClr val="lt1"/>
                </a:highlight>
              </a:rPr>
              <a:t>Traditional Engineering:</a:t>
            </a:r>
            <a:endParaRPr b="1" sz="1800">
              <a:solidFill>
                <a:srgbClr val="622CA5"/>
              </a:solidFill>
              <a:highlight>
                <a:schemeClr val="lt1"/>
              </a:highlight>
            </a:endParaRPr>
          </a:p>
          <a:p>
            <a:pPr indent="-342900" lvl="1" marL="9144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Has Professional Engineer (PE) certification with work experience, training, and examinations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0" marL="4572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2CA5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rgbClr val="622CA5"/>
                </a:solidFill>
                <a:highlight>
                  <a:schemeClr val="lt1"/>
                </a:highlight>
              </a:rPr>
              <a:t>Software Engineering:</a:t>
            </a:r>
            <a:endParaRPr b="1" sz="1800">
              <a:solidFill>
                <a:srgbClr val="622CA5"/>
              </a:solidFill>
              <a:highlight>
                <a:schemeClr val="lt1"/>
              </a:highlight>
            </a:endParaRPr>
          </a:p>
          <a:p>
            <a:pPr indent="-342900" lvl="1" marL="914400" marR="711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</a:rPr>
              <a:t>1998: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 Texas Board of Professional Engineers adopted software engineering as distinct discipline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1" marL="914400" marR="711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i="1" lang="en" sz="1800">
                <a:solidFill>
                  <a:schemeClr val="dk1"/>
                </a:solidFill>
                <a:highlight>
                  <a:schemeClr val="lt1"/>
                </a:highlight>
              </a:rPr>
              <a:t>Still developing - anticipated to take time before actual licenses granted</a:t>
            </a:r>
            <a:endParaRPr i="1"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marR="5715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rgbClr val="764BA2"/>
                </a:solidFill>
                <a:highlight>
                  <a:schemeClr val="lt1"/>
                </a:highlight>
              </a:rPr>
              <a:t>Why Ethics Matter: </a:t>
            </a:r>
            <a:r>
              <a:rPr b="1" lang="en" sz="1800">
                <a:solidFill>
                  <a:srgbClr val="667EEA"/>
                </a:solidFill>
                <a:highlight>
                  <a:schemeClr val="lt1"/>
                </a:highlight>
              </a:rPr>
              <a:t>Software is Critical:</a:t>
            </a:r>
            <a:endParaRPr b="1" sz="1800">
              <a:solidFill>
                <a:srgbClr val="667EEA"/>
              </a:solidFill>
              <a:highlight>
                <a:schemeClr val="lt1"/>
              </a:highlight>
            </a:endParaRPr>
          </a:p>
          <a:p>
            <a:pPr indent="-342900" lvl="0" marL="457200" marR="762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</a:rPr>
              <a:t>Valuable intellectual property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 - millions stolen yearly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0" marL="457200" marR="762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</a:rPr>
              <a:t>Key role in all life dimensions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 - finance, health, safety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0" marL="457200" marR="762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</a:rPr>
              <a:t>Professional responsibility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 - ensure no harm to society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0" marL="457200" marR="762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" sz="1800">
                <a:solidFill>
                  <a:schemeClr val="dk1"/>
                </a:solidFill>
                <a:highlight>
                  <a:schemeClr val="lt1"/>
                </a:highlight>
              </a:rPr>
              <a:t>Justice Department priority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 - specialized prosecution team for IP crimes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Ethics Matter</a:t>
            </a:r>
            <a:endParaRPr/>
          </a:p>
        </p:txBody>
      </p:sp>
      <p:sp>
        <p:nvSpPr>
          <p:cNvPr id="149" name="Google Shape;149;p27"/>
          <p:cNvSpPr txBox="1"/>
          <p:nvPr>
            <p:ph idx="1" type="body"/>
          </p:nvPr>
        </p:nvSpPr>
        <p:spPr>
          <a:xfrm>
            <a:off x="311700" y="1152475"/>
            <a:ext cx="8520600" cy="40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Hypothetical Case:</a:t>
            </a:r>
            <a:r>
              <a:rPr lang="en">
                <a:solidFill>
                  <a:schemeClr val="dk1"/>
                </a:solidFill>
              </a:rPr>
              <a:t> An autonomous vehicle (self-driving cars) made by Company X </a:t>
            </a:r>
            <a:r>
              <a:rPr baseline="30000" lang="en" sz="1600">
                <a:solidFill>
                  <a:schemeClr val="dk1"/>
                </a:solidFill>
              </a:rPr>
              <a:t>(let’s assume it’s not Elon </a:t>
            </a:r>
            <a:r>
              <a:rPr baseline="30000" lang="en" sz="1600">
                <a:solidFill>
                  <a:schemeClr val="dk1"/>
                </a:solidFill>
              </a:rPr>
              <a:t>Musk's</a:t>
            </a:r>
            <a:r>
              <a:rPr baseline="30000" lang="en" sz="1600">
                <a:solidFill>
                  <a:schemeClr val="dk1"/>
                </a:solidFill>
              </a:rPr>
              <a:t> X)</a:t>
            </a:r>
            <a:r>
              <a:rPr lang="en">
                <a:solidFill>
                  <a:schemeClr val="dk1"/>
                </a:solidFill>
              </a:rPr>
              <a:t> crashes, injuring a pedestrian. Investigation shows the machine learning model made a decision based on biased data — it prioritized avoiding larger vehicles over pedestrians.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Discussion Questions:</a:t>
            </a:r>
            <a:endParaRPr b="1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Who is ethically responsible: the software developers, the company, or the users?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Should the software be required to explain its decisions ("explainable AI") in critical situations?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How should ethical decision-making be programmed in life-or-death scenarios (e.g., the "trolley problem")?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Ethics Matter</a:t>
            </a:r>
            <a:endParaRPr/>
          </a:p>
        </p:txBody>
      </p:sp>
      <p:sp>
        <p:nvSpPr>
          <p:cNvPr id="155" name="Google Shape;155;p28"/>
          <p:cNvSpPr txBox="1"/>
          <p:nvPr>
            <p:ph idx="1" type="body"/>
          </p:nvPr>
        </p:nvSpPr>
        <p:spPr>
          <a:xfrm>
            <a:off x="311700" y="1152475"/>
            <a:ext cx="8520600" cy="36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Hypothetical Case:</a:t>
            </a:r>
            <a:r>
              <a:rPr lang="en">
                <a:solidFill>
                  <a:schemeClr val="dk1"/>
                </a:solidFill>
              </a:rPr>
              <a:t> A student developer uploads a tool on GitHub that allows users to bypass the licensing system of a popular paid software. The Justice Department charges them with software piracy and IP theft.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Discussion Questions</a:t>
            </a:r>
            <a:r>
              <a:rPr b="1" lang="en">
                <a:solidFill>
                  <a:schemeClr val="dk1"/>
                </a:solidFill>
              </a:rPr>
              <a:t>:</a:t>
            </a:r>
            <a:endParaRPr b="1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Should intent (e.g., educational vs. malicious) affect the legal or ethical judgment?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How can educational environments teach students about the real-world consequences of IP violations?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Is the justice system fair in how it treats IP crimes compared to physical theft?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Ethics Matter</a:t>
            </a:r>
            <a:endParaRPr/>
          </a:p>
        </p:txBody>
      </p:sp>
      <p:sp>
        <p:nvSpPr>
          <p:cNvPr id="161" name="Google Shape;161;p29"/>
          <p:cNvSpPr txBox="1"/>
          <p:nvPr>
            <p:ph idx="1" type="body"/>
          </p:nvPr>
        </p:nvSpPr>
        <p:spPr>
          <a:xfrm>
            <a:off x="311700" y="1152475"/>
            <a:ext cx="8520600" cy="26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Hypothetical Case: </a:t>
            </a:r>
            <a:r>
              <a:rPr lang="en">
                <a:solidFill>
                  <a:schemeClr val="dk1"/>
                </a:solidFill>
              </a:rPr>
              <a:t>A startup reverse-engineers a competitor’s proprietary algorithm for real-time translation and integrates it into their product without permission.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Discussion Questions:</a:t>
            </a:r>
            <a:endParaRPr b="1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Is it ever ethical to use reverse engineering to compete in the market?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What if the competitor was using a monopoly to restrict access to vital technology?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Ethics Matter</a:t>
            </a:r>
            <a:endParaRPr/>
          </a:p>
        </p:txBody>
      </p:sp>
      <p:sp>
        <p:nvSpPr>
          <p:cNvPr id="167" name="Google Shape;167;p30"/>
          <p:cNvSpPr txBox="1"/>
          <p:nvPr>
            <p:ph idx="1" type="body"/>
          </p:nvPr>
        </p:nvSpPr>
        <p:spPr>
          <a:xfrm>
            <a:off x="311700" y="1152475"/>
            <a:ext cx="8520600" cy="26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Hypothetical Case: </a:t>
            </a:r>
            <a:r>
              <a:rPr lang="en">
                <a:solidFill>
                  <a:schemeClr val="dk1"/>
                </a:solidFill>
              </a:rPr>
              <a:t>A startup reverse-engineers a competitor’s proprietary algorithm for real-time translation and integrates it into their product without permission.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Discussion Questions:</a:t>
            </a:r>
            <a:endParaRPr b="1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Is it ever ethical to use reverse engineering to compete in the market?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What if the competitor was using a monopoly to restrict access to vital technology?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Ethics Matter</a:t>
            </a:r>
            <a:endParaRPr/>
          </a:p>
        </p:txBody>
      </p:sp>
      <p:sp>
        <p:nvSpPr>
          <p:cNvPr id="173" name="Google Shape;173;p31"/>
          <p:cNvSpPr txBox="1"/>
          <p:nvPr>
            <p:ph idx="1" type="body"/>
          </p:nvPr>
        </p:nvSpPr>
        <p:spPr>
          <a:xfrm>
            <a:off x="311700" y="1152475"/>
            <a:ext cx="8520600" cy="84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Why would you even risk yourself for b</a:t>
            </a:r>
            <a:r>
              <a:rPr lang="en">
                <a:solidFill>
                  <a:schemeClr val="dk1"/>
                </a:solidFill>
              </a:rPr>
              <a:t>illionaires</a:t>
            </a:r>
            <a:r>
              <a:rPr lang="en">
                <a:solidFill>
                  <a:schemeClr val="dk1"/>
                </a:solidFill>
              </a:rPr>
              <a:t> that don’t even blink an eye to fire you?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descr="This image shows a social media exchange about a serious allegation involving intellectual property theft.&#10;&#10;Breakdown&#10;&#10;Bindu Reddy’s Post&#10;&#10;She claims an ex-xAI engineer allegedly stole the entire Grok codebase for OpenAI.&#10;&#10;She notes the engineer had already cashed out $7M in stock, making the alleged theft even more puzzling.&#10;&#10;Her commentary emphasizes the irrationality of risking a lucrative career by engaging in code theft.&#10;&#10;Elon Musk’s Reply&#10;&#10;He directly contradicts the word “allegedly”.&#10;&#10;Musk states it is confirmed: the engineer downloaded the entire xAI code repository, there are logs proving it, and the engineer admitted it.&#10;&#10;This frames the event not as speculation but as a proven fact, at least according to Musk.&#10;&#10;Underlying Message&#10;&#10;The discussion highlights the high stakes of code security in AI companies.&#10;&#10;It also reflects how public figures, especially Musk, influence the narrative by moving claims from alleged to confirmed.&#10;&#10;The exchange suggests significant legal, ethical, and competitive implications:&#10;&#10;Theft of proprietary code undermines trust.&#10;&#10;It raises questions about how companies protect sensitive assets.&#10;&#10;It shows the tension between major AI organizations." id="174" name="Google Shape;174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2000" y="2110491"/>
            <a:ext cx="5039999" cy="283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IEEE-CS/ACM Code of Ethics</a:t>
            </a:r>
            <a:endParaRPr/>
          </a:p>
        </p:txBody>
      </p:sp>
      <p:sp>
        <p:nvSpPr>
          <p:cNvPr id="180" name="Google Shape;180;p32"/>
          <p:cNvSpPr txBox="1"/>
          <p:nvPr>
            <p:ph idx="1" type="body"/>
          </p:nvPr>
        </p:nvSpPr>
        <p:spPr>
          <a:xfrm>
            <a:off x="311700" y="1152475"/>
            <a:ext cx="4341000" cy="36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Integrity and ethical conduct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Respect and fair treatment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Avoid harm to others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Advance technology understanding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Accept and give criticism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Maintain professional competence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Disclose conflicts of interest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Reject all forms bribery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Support ethical colleagues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lang="en">
                <a:solidFill>
                  <a:schemeClr val="dk1"/>
                </a:solidFill>
              </a:rPr>
              <a:t>Promote sustainability practices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81" name="Google Shape;181;p32"/>
          <p:cNvSpPr txBox="1"/>
          <p:nvPr>
            <p:ph idx="1" type="body"/>
          </p:nvPr>
        </p:nvSpPr>
        <p:spPr>
          <a:xfrm>
            <a:off x="4298675" y="4343100"/>
            <a:ext cx="4769100" cy="648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400"/>
              <a:buChar char="●"/>
            </a:pPr>
            <a:r>
              <a:rPr lang="en" sz="14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https://www.ieee.org/about/corporate/governance/p7-8</a:t>
            </a:r>
            <a:endParaRPr sz="1400">
              <a:solidFill>
                <a:srgbClr val="1155CC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400"/>
              <a:buChar char="●"/>
            </a:pPr>
            <a:r>
              <a:rPr lang="en" sz="14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https://www.acm.org/code-of-ethics</a:t>
            </a:r>
            <a:endParaRPr sz="1400">
              <a:solidFill>
                <a:srgbClr val="1155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agenda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196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Theories of software engineering discipline</a:t>
            </a:r>
            <a:endParaRPr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Success/Failure Criteria</a:t>
            </a:r>
            <a:endParaRPr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Code of Ethics</a:t>
            </a:r>
            <a:endParaRPr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Principles and foundation concepts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Practical Professional Behavior</a:t>
            </a:r>
            <a:endParaRPr/>
          </a:p>
        </p:txBody>
      </p:sp>
      <p:sp>
        <p:nvSpPr>
          <p:cNvPr id="187" name="Google Shape;187;p33"/>
          <p:cNvSpPr txBox="1"/>
          <p:nvPr>
            <p:ph idx="1" type="body"/>
          </p:nvPr>
        </p:nvSpPr>
        <p:spPr>
          <a:xfrm>
            <a:off x="311700" y="1152475"/>
            <a:ext cx="8520600" cy="249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CC"/>
                </a:solidFill>
              </a:rPr>
              <a:t>Core Ethical Guidelines</a:t>
            </a:r>
            <a:r>
              <a:rPr lang="en" sz="1800">
                <a:solidFill>
                  <a:schemeClr val="dk1"/>
                </a:solidFill>
              </a:rPr>
              <a:t> (influenced by IBM values):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</a:rPr>
              <a:t>Respect others and strive for fairness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</a:rPr>
              <a:t>Perform to one’s best capability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</a:rPr>
              <a:t>Follow the law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Key Idea</a:t>
            </a:r>
            <a:r>
              <a:rPr lang="en" sz="1800">
                <a:solidFill>
                  <a:schemeClr val="dk1"/>
                </a:solidFill>
              </a:rPr>
              <a:t>: Apply respect, fairness, capability, and law-abiding conduct before making judgments or taking actions.</a:t>
            </a:r>
            <a:endParaRPr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Davis's 15 Principles of Software Engineering (1994)</a:t>
            </a:r>
            <a:endParaRPr/>
          </a:p>
        </p:txBody>
      </p:sp>
      <p:sp>
        <p:nvSpPr>
          <p:cNvPr id="193" name="Google Shape;193;p34"/>
          <p:cNvSpPr txBox="1"/>
          <p:nvPr/>
        </p:nvSpPr>
        <p:spPr>
          <a:xfrm>
            <a:off x="6090600" y="2430175"/>
            <a:ext cx="3028200" cy="1323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these consistent within themselves?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“key” is “people are key to success”?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b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think?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34"/>
          <p:cNvSpPr txBox="1"/>
          <p:nvPr>
            <p:ph idx="1" type="body"/>
          </p:nvPr>
        </p:nvSpPr>
        <p:spPr>
          <a:xfrm>
            <a:off x="311700" y="1152475"/>
            <a:ext cx="5778900" cy="387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rgbClr val="38761D"/>
                </a:solidFill>
              </a:rPr>
              <a:t>Make quality number 1</a:t>
            </a:r>
            <a:endParaRPr sz="1600">
              <a:solidFill>
                <a:srgbClr val="38761D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High-quality software is possible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Give products to customers early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Determine the problem before writing the requirements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Evaluate design alternatives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Use an appropriate process model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Use different languages for different phases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Minimize intellectual distances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Put techniques before tools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rgbClr val="0000CC"/>
                </a:solidFill>
              </a:rPr>
              <a:t>Get it right before you make it faster</a:t>
            </a:r>
            <a:endParaRPr sz="1600">
              <a:solidFill>
                <a:srgbClr val="0000CC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Inspect code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Good management is more important than good technology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People are the key to success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Follow with care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1" i="1" lang="en" sz="1600">
                <a:solidFill>
                  <a:schemeClr val="dk1"/>
                </a:solidFill>
              </a:rPr>
              <a:t>Take responsibility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95" name="Google Shape;195;p34"/>
          <p:cNvSpPr txBox="1"/>
          <p:nvPr/>
        </p:nvSpPr>
        <p:spPr>
          <a:xfrm>
            <a:off x="6106800" y="3955275"/>
            <a:ext cx="3012000" cy="585000"/>
          </a:xfrm>
          <a:prstGeom prst="rect">
            <a:avLst/>
          </a:prstGeom>
          <a:solidFill>
            <a:srgbClr val="C9DC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6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13/15</a:t>
            </a:r>
            <a:r>
              <a:rPr b="1" i="1" lang="en" sz="16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 deal with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6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“process”/“technique”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Royce's 10 Modern Principles (1998)</a:t>
            </a:r>
            <a:endParaRPr/>
          </a:p>
        </p:txBody>
      </p:sp>
      <p:sp>
        <p:nvSpPr>
          <p:cNvPr id="201" name="Google Shape;201;p35"/>
          <p:cNvSpPr txBox="1"/>
          <p:nvPr/>
        </p:nvSpPr>
        <p:spPr>
          <a:xfrm>
            <a:off x="745973" y="4426439"/>
            <a:ext cx="2826300" cy="646500"/>
          </a:xfrm>
          <a:prstGeom prst="rect">
            <a:avLst/>
          </a:prstGeom>
          <a:solidFill>
            <a:srgbClr val="C9DC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8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How many deal with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8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“process”/“technique”?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5"/>
          <p:cNvSpPr txBox="1"/>
          <p:nvPr>
            <p:ph idx="1" type="body"/>
          </p:nvPr>
        </p:nvSpPr>
        <p:spPr>
          <a:xfrm>
            <a:off x="311700" y="1152475"/>
            <a:ext cx="5642100" cy="33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rgbClr val="0000CC"/>
                </a:solidFill>
              </a:rPr>
              <a:t>A</a:t>
            </a:r>
            <a:r>
              <a:rPr b="1" i="1" lang="en" sz="1800">
                <a:solidFill>
                  <a:srgbClr val="0000CC"/>
                </a:solidFill>
              </a:rPr>
              <a:t>rchitecture first</a:t>
            </a:r>
            <a:r>
              <a:rPr b="1" i="1" lang="en" sz="1800">
                <a:solidFill>
                  <a:schemeClr val="dk1"/>
                </a:solidFill>
              </a:rPr>
              <a:t> approach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rgbClr val="0000CC"/>
                </a:solidFill>
              </a:rPr>
              <a:t>Iterative life cycle process</a:t>
            </a:r>
            <a:r>
              <a:rPr b="1" i="1" lang="en" sz="1800">
                <a:solidFill>
                  <a:srgbClr val="0000CC"/>
                </a:solidFill>
              </a:rPr>
              <a:t>—address risk early</a:t>
            </a:r>
            <a:endParaRPr sz="1800">
              <a:solidFill>
                <a:srgbClr val="0000CC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Component Based Approach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Change Management system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Use round-trip engineering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Model Based Evolution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Objective Quality Control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Evolving levels of details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Establish a configurable process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" sz="1800">
                <a:solidFill>
                  <a:schemeClr val="dk1"/>
                </a:solidFill>
              </a:rPr>
              <a:t>Demonstration Based approach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203" name="Google Shape;203;p35"/>
          <p:cNvSpPr txBox="1"/>
          <p:nvPr/>
        </p:nvSpPr>
        <p:spPr>
          <a:xfrm>
            <a:off x="5953800" y="801425"/>
            <a:ext cx="3190200" cy="2156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Architecture first</a:t>
            </a: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approach Example: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 coding begins, the team defines a high-level architecture: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microservices backend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RESTful API layer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and mobile frontends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OAuth2 for authentication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Helps identify critical components and integration points early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5"/>
          <p:cNvSpPr txBox="1"/>
          <p:nvPr/>
        </p:nvSpPr>
        <p:spPr>
          <a:xfrm>
            <a:off x="5953800" y="2987100"/>
            <a:ext cx="3190200" cy="1941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Component Based Approach</a:t>
            </a: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Example: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app is built from reusable components: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Authentication service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Transaction processing module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Notification system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can be independently developed, tested, and reused in future projects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6"/>
          <p:cNvSpPr txBox="1"/>
          <p:nvPr>
            <p:ph idx="1" type="body"/>
          </p:nvPr>
        </p:nvSpPr>
        <p:spPr>
          <a:xfrm>
            <a:off x="311700" y="1152475"/>
            <a:ext cx="8520600" cy="28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rgbClr val="0000CC"/>
                </a:solidFill>
              </a:rPr>
              <a:t>Abstraction</a:t>
            </a:r>
            <a:r>
              <a:rPr b="1" i="1" lang="en">
                <a:solidFill>
                  <a:schemeClr val="dk1"/>
                </a:solidFill>
              </a:rPr>
              <a:t> (a form of simplification)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chemeClr val="dk1"/>
                </a:solidFill>
              </a:rPr>
              <a:t>Analysis and design</a:t>
            </a:r>
            <a:r>
              <a:rPr b="1" i="1" lang="en"/>
              <a:t> </a:t>
            </a:r>
            <a:r>
              <a:rPr b="1" i="1" lang="en">
                <a:solidFill>
                  <a:srgbClr val="0000CC"/>
                </a:solidFill>
              </a:rPr>
              <a:t>methods and notation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chemeClr val="dk1"/>
                </a:solidFill>
              </a:rPr>
              <a:t>User interface</a:t>
            </a:r>
            <a:r>
              <a:rPr b="1" i="1" lang="en"/>
              <a:t> </a:t>
            </a:r>
            <a:r>
              <a:rPr b="1" i="1" lang="en">
                <a:solidFill>
                  <a:srgbClr val="0000CC"/>
                </a:solidFill>
              </a:rPr>
              <a:t>prototyping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rgbClr val="0000CC"/>
                </a:solidFill>
              </a:rPr>
              <a:t>Modularity</a:t>
            </a:r>
            <a:r>
              <a:rPr b="1" i="1" lang="en"/>
              <a:t> </a:t>
            </a:r>
            <a:r>
              <a:rPr b="1" i="1" lang="en">
                <a:solidFill>
                  <a:schemeClr val="dk1"/>
                </a:solidFill>
              </a:rPr>
              <a:t>and</a:t>
            </a:r>
            <a:r>
              <a:rPr b="1" i="1" lang="en"/>
              <a:t> </a:t>
            </a:r>
            <a:r>
              <a:rPr b="1" i="1" lang="en">
                <a:solidFill>
                  <a:srgbClr val="0000CC"/>
                </a:solidFill>
              </a:rPr>
              <a:t>architecture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rgbClr val="0000CC"/>
                </a:solidFill>
              </a:rPr>
              <a:t>Reuse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rgbClr val="0000CC"/>
                </a:solidFill>
              </a:rPr>
              <a:t>Life cycle </a:t>
            </a:r>
            <a:r>
              <a:rPr b="1" i="1" lang="en">
                <a:solidFill>
                  <a:schemeClr val="dk1"/>
                </a:solidFill>
              </a:rPr>
              <a:t>and</a:t>
            </a:r>
            <a:r>
              <a:rPr b="1" i="1" lang="en"/>
              <a:t> </a:t>
            </a:r>
            <a:r>
              <a:rPr b="1" i="1" lang="en">
                <a:solidFill>
                  <a:srgbClr val="0000CC"/>
                </a:solidFill>
              </a:rPr>
              <a:t>process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rgbClr val="0000CC"/>
                </a:solidFill>
              </a:rPr>
              <a:t>Metrics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rabicPeriod"/>
            </a:pPr>
            <a:r>
              <a:rPr b="1" i="1" lang="en">
                <a:solidFill>
                  <a:srgbClr val="0000CC"/>
                </a:solidFill>
              </a:rPr>
              <a:t>Tools</a:t>
            </a:r>
            <a:r>
              <a:rPr b="1" i="1" lang="en"/>
              <a:t> </a:t>
            </a:r>
            <a:r>
              <a:rPr b="1" i="1" lang="en">
                <a:solidFill>
                  <a:schemeClr val="dk1"/>
                </a:solidFill>
              </a:rPr>
              <a:t>and</a:t>
            </a:r>
            <a:r>
              <a:rPr b="1" i="1" lang="en"/>
              <a:t> </a:t>
            </a:r>
            <a:r>
              <a:rPr b="1" i="1" lang="en">
                <a:solidFill>
                  <a:srgbClr val="0000CC"/>
                </a:solidFill>
              </a:rPr>
              <a:t>integrated environment</a:t>
            </a:r>
            <a:endParaRPr/>
          </a:p>
        </p:txBody>
      </p:sp>
      <p:sp>
        <p:nvSpPr>
          <p:cNvPr id="211" name="Google Shape;211;p36"/>
          <p:cNvSpPr txBox="1"/>
          <p:nvPr/>
        </p:nvSpPr>
        <p:spPr>
          <a:xfrm>
            <a:off x="1599091" y="4119425"/>
            <a:ext cx="5228700" cy="684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ow do they relate to the earlier listed principles from Davis or Royce?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36"/>
          <p:cNvSpPr txBox="1"/>
          <p:nvPr/>
        </p:nvSpPr>
        <p:spPr>
          <a:xfrm>
            <a:off x="5929826" y="1981000"/>
            <a:ext cx="2341200" cy="561900"/>
          </a:xfrm>
          <a:prstGeom prst="rect">
            <a:avLst/>
          </a:prstGeom>
          <a:solidFill>
            <a:srgbClr val="C9DCE5"/>
          </a:solidFill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6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How many deal with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60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“process”/“technique”?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3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Wasserman's 8 Fundamental Concepts (1996)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for some Upcoming Topic</a:t>
            </a:r>
            <a:endParaRPr/>
          </a:p>
        </p:txBody>
      </p:sp>
      <p:sp>
        <p:nvSpPr>
          <p:cNvPr id="219" name="Google Shape;219;p37"/>
          <p:cNvSpPr txBox="1"/>
          <p:nvPr>
            <p:ph idx="1" type="body"/>
          </p:nvPr>
        </p:nvSpPr>
        <p:spPr>
          <a:xfrm>
            <a:off x="311700" y="1152475"/>
            <a:ext cx="8520600" cy="100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How many of you are familiar with </a:t>
            </a:r>
            <a:r>
              <a:rPr lang="en">
                <a:solidFill>
                  <a:srgbClr val="3445C2"/>
                </a:solidFill>
              </a:rPr>
              <a:t>“Git”</a:t>
            </a:r>
            <a:r>
              <a:rPr lang="en">
                <a:solidFill>
                  <a:schemeClr val="dk1"/>
                </a:solidFill>
              </a:rPr>
              <a:t>?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-"/>
            </a:pPr>
            <a:r>
              <a:rPr lang="en">
                <a:solidFill>
                  <a:schemeClr val="dk1"/>
                </a:solidFill>
              </a:rPr>
              <a:t>Used GitHub, GitLab, etc?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0" name="Google Shape;220;p37"/>
          <p:cNvSpPr txBox="1"/>
          <p:nvPr>
            <p:ph idx="1" type="body"/>
          </p:nvPr>
        </p:nvSpPr>
        <p:spPr>
          <a:xfrm>
            <a:off x="311700" y="2458250"/>
            <a:ext cx="85206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How many of you are familiar with </a:t>
            </a:r>
            <a:r>
              <a:rPr lang="en">
                <a:solidFill>
                  <a:srgbClr val="3445C2"/>
                </a:solidFill>
              </a:rPr>
              <a:t>“Code Review”</a:t>
            </a:r>
            <a:r>
              <a:rPr lang="en">
                <a:solidFill>
                  <a:schemeClr val="dk1"/>
                </a:solidFill>
              </a:rPr>
              <a:t>?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1" name="Google Shape;221;p37"/>
          <p:cNvSpPr txBox="1"/>
          <p:nvPr>
            <p:ph idx="1" type="body"/>
          </p:nvPr>
        </p:nvSpPr>
        <p:spPr>
          <a:xfrm>
            <a:off x="307050" y="3177600"/>
            <a:ext cx="85206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How many of you are familiar with </a:t>
            </a:r>
            <a:r>
              <a:rPr lang="en">
                <a:solidFill>
                  <a:srgbClr val="3445C2"/>
                </a:solidFill>
              </a:rPr>
              <a:t>“JIRA” or “Trello”, or “GitHub Projects”</a:t>
            </a:r>
            <a:r>
              <a:rPr lang="en">
                <a:solidFill>
                  <a:schemeClr val="dk1"/>
                </a:solidFill>
              </a:rPr>
              <a:t>?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2" name="Google Shape;222;p37"/>
          <p:cNvSpPr txBox="1"/>
          <p:nvPr>
            <p:ph idx="1" type="body"/>
          </p:nvPr>
        </p:nvSpPr>
        <p:spPr>
          <a:xfrm>
            <a:off x="311697" y="3896951"/>
            <a:ext cx="85206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How many of you are familiar with </a:t>
            </a:r>
            <a:r>
              <a:rPr lang="en">
                <a:solidFill>
                  <a:srgbClr val="3445C2"/>
                </a:solidFill>
              </a:rPr>
              <a:t>“Unit Testing”</a:t>
            </a:r>
            <a:r>
              <a:rPr lang="en">
                <a:solidFill>
                  <a:schemeClr val="dk1"/>
                </a:solidFill>
              </a:rPr>
              <a:t>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far, we have talked about…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14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A bit history of Software Engineering as a </a:t>
            </a:r>
            <a:r>
              <a:rPr lang="en">
                <a:solidFill>
                  <a:schemeClr val="dk1"/>
                </a:solidFill>
              </a:rPr>
              <a:t>discipline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How to </a:t>
            </a:r>
            <a:r>
              <a:rPr i="1" lang="en">
                <a:solidFill>
                  <a:schemeClr val="dk1"/>
                </a:solidFill>
              </a:rPr>
              <a:t>“build a program”</a:t>
            </a:r>
            <a:r>
              <a:rPr lang="en">
                <a:solidFill>
                  <a:schemeClr val="dk1"/>
                </a:solidFill>
              </a:rPr>
              <a:t> and how it is different from building a software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How to </a:t>
            </a:r>
            <a:r>
              <a:rPr i="1" lang="en">
                <a:solidFill>
                  <a:schemeClr val="dk1"/>
                </a:solidFill>
              </a:rPr>
              <a:t>“build a system”</a:t>
            </a: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is chart compares software development outcomes when emphasizing high internal quality vs low internal quality.&#10;&#10;Key Points&#10;&#10;Axes&#10;&#10;Y-axis (vertical): Cumulative functionality (how much useful software is delivered).&#10;&#10;X-axis (horizontal): Time.&#10;&#10;High Internal Quality Path (Blue Line)&#10;&#10;Starts slower due to extra time spent on clean code, tests, documentation, and good design practices.&#10;&#10;After a short delay, progress accelerates and continues steadily.&#10;&#10;Results in faster and cheaper delivery over the long run.&#10;&#10;Low Internal Quality Path (Brown Line)&#10;&#10;Appears faster at the start because little effort is invested in maintainability.&#10;&#10;Progress slows dramatically over time due to technical debt, bugs, and rework.&#10;&#10;The curve eventually flattens, limiting how much functionality can be added.&#10;&#10;Crossover Point&#10;&#10;The graph highlights that the initial slowdown for high quality is short (weeks, not months).&#10;&#10;After this point, the high-quality approach consistently outperforms the low-quality one.&#10;&#10;Core Message&#10;&#10;Investing in internal quality (clean architecture, testing, maintainability) pays off quickly.&#10;&#10;Short-term: Slight delay.&#10;&#10;Long-term: Faster, cheaper, and more sustainable delivery.&#10;&#10;Poor quality might feel productive initially but leads to stagnation." id="77" name="Google Shape;7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538" y="1065249"/>
            <a:ext cx="8162925" cy="38671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 to Quiz of 09/02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Project Failures: The Reality</a:t>
            </a:r>
            <a:endParaRPr/>
          </a:p>
        </p:txBody>
      </p:sp>
      <p:sp>
        <p:nvSpPr>
          <p:cNvPr id="84" name="Google Shape;84;p18"/>
          <p:cNvSpPr txBox="1"/>
          <p:nvPr>
            <p:ph idx="2" type="body"/>
          </p:nvPr>
        </p:nvSpPr>
        <p:spPr>
          <a:xfrm>
            <a:off x="4832400" y="1152475"/>
            <a:ext cx="3999900" cy="36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274E13"/>
              </a:buClr>
              <a:buSzPts val="2000"/>
              <a:buChar char="●"/>
            </a:pPr>
            <a:r>
              <a:rPr lang="en">
                <a:solidFill>
                  <a:srgbClr val="274E13"/>
                </a:solidFill>
              </a:rPr>
              <a:t>Only 16% Projects Succeed</a:t>
            </a:r>
            <a:endParaRPr>
              <a:solidFill>
                <a:srgbClr val="274E13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Deliver on time</a:t>
            </a:r>
            <a:endParaRPr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Deliver to budget</a:t>
            </a:r>
            <a:endParaRPr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Outcome satisfactory to the customer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000"/>
              <a:buChar char="●"/>
            </a:pPr>
            <a:r>
              <a:rPr lang="en">
                <a:solidFill>
                  <a:srgbClr val="CC0000"/>
                </a:solidFill>
              </a:rPr>
              <a:t>84% projects failed!</a:t>
            </a:r>
            <a:endParaRPr>
              <a:solidFill>
                <a:srgbClr val="CC0000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Challenged (late, over budget, reduced scope): 52.7 %</a:t>
            </a:r>
            <a:endParaRPr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">
                <a:solidFill>
                  <a:schemeClr val="dk1"/>
                </a:solidFill>
              </a:rPr>
              <a:t>Outright Canceled: 31.1 %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4445100" cy="29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CHAOS Report (1995) - Standish Group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365 Companies surveyed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Industries Studied:</a:t>
            </a:r>
            <a:endParaRPr b="1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Banking and Finance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Manufacturing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Retail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State and Local Government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>
                <a:solidFill>
                  <a:schemeClr val="dk1"/>
                </a:solidFill>
              </a:rPr>
              <a:t>Healthcare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Project Failures: The Reality</a:t>
            </a:r>
            <a:endParaRPr/>
          </a:p>
        </p:txBody>
      </p:sp>
      <p:sp>
        <p:nvSpPr>
          <p:cNvPr id="91" name="Google Shape;91;p19"/>
          <p:cNvSpPr txBox="1"/>
          <p:nvPr>
            <p:ph idx="2" type="body"/>
          </p:nvPr>
        </p:nvSpPr>
        <p:spPr>
          <a:xfrm>
            <a:off x="322950" y="1288075"/>
            <a:ext cx="8498100" cy="1544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CHAOS Report (2009) </a:t>
            </a:r>
            <a:endParaRPr>
              <a:solidFill>
                <a:srgbClr val="0066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6600"/>
              </a:buClr>
              <a:buSzPts val="2000"/>
              <a:buChar char="●"/>
            </a:pPr>
            <a:r>
              <a:rPr lang="en">
                <a:solidFill>
                  <a:srgbClr val="006600"/>
                </a:solidFill>
              </a:rPr>
              <a:t>32 % of projects succeeded (on time, on budget, with satisfactory results)</a:t>
            </a:r>
            <a:endParaRPr>
              <a:solidFill>
                <a:srgbClr val="0066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Char char="●"/>
            </a:pPr>
            <a:r>
              <a:rPr lang="en">
                <a:solidFill>
                  <a:srgbClr val="C00000"/>
                </a:solidFill>
              </a:rPr>
              <a:t>44 % were challenged (over budget/time or incomplete)</a:t>
            </a:r>
            <a:endParaRPr>
              <a:solidFill>
                <a:srgbClr val="C000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Char char="●"/>
            </a:pPr>
            <a:r>
              <a:rPr lang="en">
                <a:solidFill>
                  <a:srgbClr val="C00000"/>
                </a:solidFill>
              </a:rPr>
              <a:t>24 % failed outright</a:t>
            </a:r>
            <a:endParaRPr>
              <a:solidFill>
                <a:srgbClr val="006600"/>
              </a:solidFill>
            </a:endParaRPr>
          </a:p>
        </p:txBody>
      </p:sp>
      <p:sp>
        <p:nvSpPr>
          <p:cNvPr id="92" name="Google Shape;92;p19"/>
          <p:cNvSpPr txBox="1"/>
          <p:nvPr>
            <p:ph idx="2" type="body"/>
          </p:nvPr>
        </p:nvSpPr>
        <p:spPr>
          <a:xfrm>
            <a:off x="322950" y="2954900"/>
            <a:ext cx="8498100" cy="1544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CHAOS Report (2021) </a:t>
            </a:r>
            <a:endParaRPr>
              <a:solidFill>
                <a:srgbClr val="0066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6600"/>
              </a:buClr>
              <a:buSzPts val="2000"/>
              <a:buChar char="●"/>
            </a:pPr>
            <a:r>
              <a:rPr lang="en">
                <a:solidFill>
                  <a:srgbClr val="006600"/>
                </a:solidFill>
              </a:rPr>
              <a:t>29 % of projects succeeded (on time, on budget, with satisfactory results)</a:t>
            </a:r>
            <a:endParaRPr>
              <a:solidFill>
                <a:srgbClr val="0066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Char char="●"/>
            </a:pPr>
            <a:r>
              <a:rPr lang="en">
                <a:solidFill>
                  <a:srgbClr val="C00000"/>
                </a:solidFill>
              </a:rPr>
              <a:t>52 % were challenged (over budget/time or incomplete)</a:t>
            </a:r>
            <a:endParaRPr>
              <a:solidFill>
                <a:srgbClr val="C00000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Char char="●"/>
            </a:pPr>
            <a:r>
              <a:rPr lang="en">
                <a:solidFill>
                  <a:srgbClr val="C00000"/>
                </a:solidFill>
              </a:rPr>
              <a:t>19 % failed outright</a:t>
            </a:r>
            <a:endParaRPr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Project Failures: The Reality</a:t>
            </a:r>
            <a:endParaRPr/>
          </a:p>
        </p:txBody>
      </p:sp>
      <p:sp>
        <p:nvSpPr>
          <p:cNvPr id="98" name="Google Shape;98;p20"/>
          <p:cNvSpPr txBox="1"/>
          <p:nvPr/>
        </p:nvSpPr>
        <p:spPr>
          <a:xfrm>
            <a:off x="311700" y="1231775"/>
            <a:ext cx="8520600" cy="84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39700" marR="139700" rtl="0" algn="l">
              <a:lnSpc>
                <a:spcPct val="115000"/>
              </a:lnSpc>
              <a:spcBef>
                <a:spcPts val="3400"/>
              </a:spcBef>
              <a:spcAft>
                <a:spcPts val="2300"/>
              </a:spcAft>
              <a:buNone/>
            </a:pPr>
            <a:r>
              <a:rPr b="1" lang="en" sz="20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Key Finding</a:t>
            </a:r>
            <a:r>
              <a:rPr b="1" lang="en" sz="2000">
                <a:solidFill>
                  <a:srgbClr val="764BA2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b="1" lang="en" sz="2000">
                <a:solidFill>
                  <a:srgbClr val="667EE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same mistakes continue to be repeated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many software project failures are not well investigated, leading to recurring problems.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Project Failures - Bug Origins</a:t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152475"/>
            <a:ext cx="8520600" cy="4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Distribution of Software Errors by Origin (Jones, 2008)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5" name="Google Shape;105;p21"/>
          <p:cNvSpPr txBox="1"/>
          <p:nvPr/>
        </p:nvSpPr>
        <p:spPr>
          <a:xfrm>
            <a:off x="454400" y="1803125"/>
            <a:ext cx="1348800" cy="8556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38.33%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Errors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1"/>
          <p:cNvSpPr txBox="1"/>
          <p:nvPr/>
        </p:nvSpPr>
        <p:spPr>
          <a:xfrm>
            <a:off x="1887825" y="1803125"/>
            <a:ext cx="1348800" cy="8556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24.17%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Design Errors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1"/>
          <p:cNvSpPr txBox="1"/>
          <p:nvPr/>
        </p:nvSpPr>
        <p:spPr>
          <a:xfrm>
            <a:off x="3321250" y="1803125"/>
            <a:ext cx="1348800" cy="8556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13.33%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Documentation Errors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4754675" y="1803125"/>
            <a:ext cx="1348800" cy="8556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12.50%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Requirements Errors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1"/>
          <p:cNvSpPr txBox="1"/>
          <p:nvPr/>
        </p:nvSpPr>
        <p:spPr>
          <a:xfrm>
            <a:off x="6188100" y="1803125"/>
            <a:ext cx="1348800" cy="855600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11.67%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Bad-fix Errors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 Failure Factors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228675"/>
            <a:ext cx="3999900" cy="846600"/>
          </a:xfrm>
          <a:prstGeom prst="rect">
            <a:avLst/>
          </a:prstGeom>
          <a:solidFill>
            <a:srgbClr val="5B0F00"/>
          </a:solidFill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FFFFFF"/>
                </a:solidFill>
              </a:rPr>
              <a:t>37% of failures attributed to top 3 reasons</a:t>
            </a:r>
            <a:endParaRPr/>
          </a:p>
        </p:txBody>
      </p:sp>
      <p:sp>
        <p:nvSpPr>
          <p:cNvPr id="116" name="Google Shape;116;p22"/>
          <p:cNvSpPr txBox="1"/>
          <p:nvPr>
            <p:ph idx="2" type="body"/>
          </p:nvPr>
        </p:nvSpPr>
        <p:spPr>
          <a:xfrm>
            <a:off x="4832400" y="1228675"/>
            <a:ext cx="3999900" cy="846600"/>
          </a:xfrm>
          <a:prstGeom prst="rect">
            <a:avLst/>
          </a:prstGeom>
          <a:solidFill>
            <a:srgbClr val="5B0F00"/>
          </a:solidFill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Char char="●"/>
            </a:pPr>
            <a:r>
              <a:rPr b="1" lang="en">
                <a:solidFill>
                  <a:srgbClr val="FFFFFF"/>
                </a:solidFill>
              </a:rPr>
              <a:t>36% of cancellations due to top 3 reasons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2066875"/>
            <a:ext cx="3999900" cy="19086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Lack of user input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Incomplete requirements and specifications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Changing requirements and specifications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4832400" y="2075275"/>
            <a:ext cx="3999900" cy="12006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Incomplete requirements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Lack of user involvement</a:t>
            </a:r>
            <a:endParaRPr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Lack of resources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