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a0fcf5105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a0fcf5105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ae196f05a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ae196f05a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ae196f05a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2ae196f05a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ae196f05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ae196f05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ae196f05a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ae196f05a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ae196f05a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2ae196f05a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ae196f05a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2ae196f05a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7c390aeb2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7c390aeb2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2ae196f05a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2ae196f05a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ae196f05a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2ae196f05a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aa86f17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7aa86f17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2ae196f05a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2ae196f05a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ae196f05a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2ae196f05a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2ae196f05a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2ae196f05a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2ae196f05a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2ae196f05a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ae196f05a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2ae196f05a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2ae196f05a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2ae196f05a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2ae196f05a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2ae196f05a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c7fb731a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7c7fb731a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c7fb731a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7c7fb731a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7c7fb731a4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7c7fb731a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be1684e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7be1684e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b2b0bf14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2b2b0bf14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2b2b0bf14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2b2b0bf14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2b2b0bf14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2b2b0bf14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b2b0bf14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2b2b0bf14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2b2b0bf14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2b2b0bf14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7c390aeb2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7c390aeb2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a0fcf5105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37a0fcf5105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37a0fcf5105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a0fcf5105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7a0fcf5105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55d2a221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55d2a221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a0fcf510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7a0fcf510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a80337a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7a80337a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a0fcf5105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7a0fcf5105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brumleylawfirm.com/who-is-liable-in-a-self-driving-car-accident/" TargetMode="External"/><Relationship Id="rId4" Type="http://schemas.openxmlformats.org/officeDocument/2006/relationships/hyperlink" Target="https://www.hoffmannpersonalinjury.com/self-driving-car-accidents-whos-at-fault-in-missouri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9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5: SDLC Basics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Mia Mohammad Imran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as a “cycle” of life: Everything Evolves</a:t>
            </a:r>
            <a:endParaRPr/>
          </a:p>
        </p:txBody>
      </p:sp>
      <p:sp>
        <p:nvSpPr>
          <p:cNvPr id="128" name="Google Shape;128;p23"/>
          <p:cNvSpPr/>
          <p:nvPr/>
        </p:nvSpPr>
        <p:spPr>
          <a:xfrm>
            <a:off x="457200" y="1295276"/>
            <a:ext cx="27432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Teams</a:t>
            </a:r>
            <a:endParaRPr sz="18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Formation → Operation → Evolution → Distribution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3291838" y="1295276"/>
            <a:ext cx="27432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endParaRPr sz="18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Junior → Senior → Lead → New Ventures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6126477" y="1295276"/>
            <a:ext cx="27432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sz="18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MVP → Production → Evolution/Maintenance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5241000" y="2539167"/>
            <a:ext cx="365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3445C2"/>
                </a:solidFill>
                <a:latin typeface="Calibri"/>
                <a:ea typeface="Calibri"/>
                <a:cs typeface="Calibri"/>
                <a:sym typeface="Calibri"/>
              </a:rPr>
              <a:t>Critical Factors for Success</a:t>
            </a:r>
            <a:endParaRPr/>
          </a:p>
        </p:txBody>
      </p:sp>
      <p:sp>
        <p:nvSpPr>
          <p:cNvPr id="132" name="Google Shape;132;p23"/>
          <p:cNvSpPr/>
          <p:nvPr/>
        </p:nvSpPr>
        <p:spPr>
          <a:xfrm>
            <a:off x="5221368" y="2948815"/>
            <a:ext cx="3657600" cy="642900"/>
          </a:xfrm>
          <a:prstGeom prst="rect">
            <a:avLst/>
          </a:prstGeom>
          <a:solidFill>
            <a:srgbClr val="622C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Scale</a:t>
            </a: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Complexity → Knowledge Gaps → System Boundaries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5221368" y="3688441"/>
            <a:ext cx="3657600" cy="696000"/>
          </a:xfrm>
          <a:prstGeom prst="rect">
            <a:avLst/>
          </a:prstGeom>
          <a:solidFill>
            <a:srgbClr val="622C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Legacy</a:t>
            </a: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Code Inheritance → System Evolution → Integration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457200" y="2539175"/>
            <a:ext cx="4170900" cy="1371600"/>
          </a:xfrm>
          <a:prstGeom prst="rect">
            <a:avLst/>
          </a:prstGeom>
          <a:solidFill>
            <a:srgbClr val="DCF0FF"/>
          </a:solidFill>
          <a:ln cap="flat" cmpd="sng" w="9525">
            <a:solidFill>
              <a:srgbClr val="B4B4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3445C2"/>
                </a:solidFill>
                <a:latin typeface="Calibri"/>
                <a:ea typeface="Calibri"/>
                <a:cs typeface="Calibri"/>
                <a:sym typeface="Calibri"/>
              </a:rPr>
              <a:t>Reality Check: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Rarely is everything built from scratch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Extending others' work is essential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Complexity becomes critical at scale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Development Life Cycle (SDLC)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152475"/>
            <a:ext cx="8520600" cy="3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000"/>
              <a:buChar char="●"/>
            </a:pPr>
            <a:r>
              <a:rPr lang="en" u="sng">
                <a:solidFill>
                  <a:srgbClr val="274E13"/>
                </a:solidFill>
              </a:rPr>
              <a:t>It’s a Process</a:t>
            </a:r>
            <a:endParaRPr u="sng">
              <a:solidFill>
                <a:srgbClr val="274E1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 Purpose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Lead to good software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Reduce risk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Enable visibility and measurement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Enable teaming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Key attributes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Outcomes/results of processes are key deliverables or products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Roles are clear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Pre and post conditions are understood and held true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  <p:pic>
        <p:nvPicPr>
          <p:cNvPr descr="process" id="146" name="Google Shape;146;p25"/>
          <p:cNvPicPr preferRelativeResize="0"/>
          <p:nvPr/>
        </p:nvPicPr>
        <p:blipFill rotWithShape="1">
          <a:blip r:embed="rId3">
            <a:alphaModFix/>
          </a:blip>
          <a:srcRect b="0" l="0" r="7774" t="0"/>
          <a:stretch/>
        </p:blipFill>
        <p:spPr>
          <a:xfrm>
            <a:off x="311700" y="1198150"/>
            <a:ext cx="4836701" cy="37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of it as Building a House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152475"/>
            <a:ext cx="8520600" cy="38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You wouldn't start building a house by ordering windows first: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You need blueprints (Planning)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You check the soil and regulations (Analysis)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You create detailed plans (Design)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You build it (Implementation)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You inspect it (Testing)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You hand over the keys (Deployment)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You maintain it (Maintenance)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aka The "Coffee Meeting" Phase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152475"/>
            <a:ext cx="8520600" cy="14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Determine project goals, scope, and feasibility.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Identify stakeholders and gather initial requirements.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Deliverables: Project plan, budget estimation, and timeline.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aka </a:t>
            </a:r>
            <a:r>
              <a:rPr lang="en"/>
              <a:t>The "Coffee Meeting" Phase</a:t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311700" y="1152475"/>
            <a:ext cx="8520600" cy="22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Interactive Exercise:</a:t>
            </a:r>
            <a:r>
              <a:rPr lang="en">
                <a:solidFill>
                  <a:schemeClr val="dk1"/>
                </a:solidFill>
              </a:rPr>
              <a:t> Form groups of 2-3 and plan for an</a:t>
            </a:r>
            <a:r>
              <a:rPr b="1" i="1" lang="en">
                <a:solidFill>
                  <a:schemeClr val="dk1"/>
                </a:solidFill>
              </a:rPr>
              <a:t> app</a:t>
            </a:r>
            <a:r>
              <a:rPr lang="en">
                <a:solidFill>
                  <a:schemeClr val="dk1"/>
                </a:solidFill>
              </a:rPr>
              <a:t> in 4-5 minutes! Consider: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Target audience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Basic features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Resources needed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Potential risks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Analysis aka "Detective Work"</a:t>
            </a:r>
            <a:endParaRPr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311700" y="1152475"/>
            <a:ext cx="85206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Gather and document detailed functional and non-functional requirements.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3">
            <a:alphaModFix/>
          </a:blip>
          <a:srcRect b="1273" l="0" r="0" t="0"/>
          <a:stretch/>
        </p:blipFill>
        <p:spPr>
          <a:xfrm>
            <a:off x="1522675" y="1732100"/>
            <a:ext cx="6098675" cy="33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Analysis aka "Detective Work"</a:t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1152475"/>
            <a:ext cx="8520600" cy="33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Gather and document detailed functional and non-functional requirements.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Collaborate with stakeholders to ensure clarity.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Deliverables: SRS (Software Requirements Specification)</a:t>
            </a:r>
            <a:endParaRPr b="1" i="1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How companies like </a:t>
            </a:r>
            <a:r>
              <a:rPr b="1" lang="en">
                <a:solidFill>
                  <a:schemeClr val="dk1"/>
                </a:solidFill>
              </a:rPr>
              <a:t>Uber, Doordash, Spotify,</a:t>
            </a:r>
            <a:r>
              <a:rPr lang="en">
                <a:solidFill>
                  <a:schemeClr val="dk1"/>
                </a:solidFill>
              </a:rPr>
              <a:t> etc, do it: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User interviews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Usage pattern analysis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Competitor research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Market trends study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Analysis aka </a:t>
            </a:r>
            <a:r>
              <a:rPr lang="en"/>
              <a:t>"Detective Work"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8520600" cy="9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Identify 3 features of your favorite app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Why are they your favorite features?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aka </a:t>
            </a:r>
            <a:r>
              <a:rPr lang="en"/>
              <a:t>"Architect's Dream"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152475"/>
            <a:ext cx="4976700" cy="18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Deliverables: UML diagrams, database schema, and interface designs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Technical design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UX/UI design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726" y="440191"/>
            <a:ext cx="3507695" cy="46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Moving from Theory to Practice: SDLC Basics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aka </a:t>
            </a:r>
            <a:r>
              <a:rPr lang="en"/>
              <a:t>The "Builder's Paradise" Phase</a:t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152475"/>
            <a:ext cx="5233200" cy="23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Implementation = Coding.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Focus on modularity, readability, and testing during development.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Deliverables: Source code and build versions.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 rotWithShape="1">
          <a:blip r:embed="rId3">
            <a:alphaModFix/>
          </a:blip>
          <a:srcRect b="12383" l="5262" r="4010" t="4116"/>
          <a:stretch/>
        </p:blipFill>
        <p:spPr>
          <a:xfrm>
            <a:off x="6046225" y="1152475"/>
            <a:ext cx="3059981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QA </a:t>
            </a:r>
            <a:r>
              <a:rPr lang="en"/>
              <a:t>aka </a:t>
            </a:r>
            <a:r>
              <a:rPr lang="en"/>
              <a:t>"Quality Control"</a:t>
            </a:r>
            <a:endParaRPr/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311700" y="1152475"/>
            <a:ext cx="5195700" cy="23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Identify and fix bugs to ensure functionality and performance.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Types of testing: Unit, integration, system, and user acceptance.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Deliverables: Test cases and reports.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4" name="Google Shape;204;p34"/>
          <p:cNvPicPr preferRelativeResize="0"/>
          <p:nvPr/>
        </p:nvPicPr>
        <p:blipFill rotWithShape="1">
          <a:blip r:embed="rId3">
            <a:alphaModFix/>
          </a:blip>
          <a:srcRect b="12214" l="5919" r="7033" t="11635"/>
          <a:stretch/>
        </p:blipFill>
        <p:spPr>
          <a:xfrm>
            <a:off x="5397750" y="342279"/>
            <a:ext cx="3746249" cy="4634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 aka </a:t>
            </a:r>
            <a:r>
              <a:rPr lang="en"/>
              <a:t>The "Launch Day"</a:t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311700" y="1152475"/>
            <a:ext cx="8520600" cy="14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Release the software to production or target environments.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Implement monitoring and feedback mechanisms.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Deliverables: Deployed application and deployment scripts.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Deployment aka The "Launch Day"</a:t>
            </a:r>
            <a:endParaRPr/>
          </a:p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311700" y="1152475"/>
            <a:ext cx="8520600" cy="24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Tips for Smooth Deployment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Have a rollback plan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Deploy in phases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Monitor everything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Keep your fingers crossed (kidding!)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225" y="1060625"/>
            <a:ext cx="3764765" cy="408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Deployment aka The "Launch Day"</a:t>
            </a:r>
            <a:endParaRPr/>
          </a:p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311700" y="1152475"/>
            <a:ext cx="8520600" cy="19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Case Study: Pokemon Go Launch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15 million downloads in the first week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Servers crashed worldwide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Lesson: Always prepare for success </a:t>
            </a:r>
            <a:r>
              <a:rPr baseline="-25000" lang="en" sz="1600">
                <a:solidFill>
                  <a:schemeClr val="dk1"/>
                </a:solidFill>
              </a:rPr>
              <a:t>(and disappointment </a:t>
            </a:r>
            <a:r>
              <a:rPr baseline="-25000" lang="en" sz="1600">
                <a:solidFill>
                  <a:schemeClr val="dk1"/>
                </a:solidFill>
              </a:rPr>
              <a:t>when it crashes during demo!)</a:t>
            </a:r>
            <a:endParaRPr baseline="-25000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Maintenance aka </a:t>
            </a:r>
            <a:r>
              <a:rPr lang="en"/>
              <a:t>The "Garden Care" Phase</a:t>
            </a:r>
            <a:endParaRPr/>
          </a:p>
        </p:txBody>
      </p:sp>
      <p:sp>
        <p:nvSpPr>
          <p:cNvPr id="229" name="Google Shape;229;p38"/>
          <p:cNvSpPr txBox="1"/>
          <p:nvPr>
            <p:ph idx="1" type="body"/>
          </p:nvPr>
        </p:nvSpPr>
        <p:spPr>
          <a:xfrm>
            <a:off x="311700" y="1152475"/>
            <a:ext cx="8520600" cy="14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What's the oldest app on your phone?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Why have you kept it so long?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Fun Fact</a:t>
            </a:r>
            <a:r>
              <a:rPr lang="en">
                <a:solidFill>
                  <a:schemeClr val="dk1"/>
                </a:solidFill>
              </a:rPr>
              <a:t>: About 50% of development time is spent on maintenance (not so fun)!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SDLC Models</a:t>
            </a:r>
            <a:endParaRPr/>
          </a:p>
        </p:txBody>
      </p:sp>
      <p:sp>
        <p:nvSpPr>
          <p:cNvPr id="235" name="Google Shape;235;p39"/>
          <p:cNvSpPr txBox="1"/>
          <p:nvPr>
            <p:ph idx="1" type="body"/>
          </p:nvPr>
        </p:nvSpPr>
        <p:spPr>
          <a:xfrm>
            <a:off x="311700" y="1152475"/>
            <a:ext cx="8520600" cy="24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Waterfall: The disciplined martial artist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Agile: The street-smart boxer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Spiral: The cautious strategist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V-Model: The perfectionist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We will talk some of those in the next classes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Waterfall Model</a:t>
            </a:r>
            <a:endParaRPr/>
          </a:p>
        </p:txBody>
      </p:sp>
      <p:pic>
        <p:nvPicPr>
          <p:cNvPr id="241" name="Google Shape;24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325" y="1060625"/>
            <a:ext cx="6941344" cy="377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V-Model</a:t>
            </a:r>
            <a:endParaRPr/>
          </a:p>
        </p:txBody>
      </p:sp>
      <p:pic>
        <p:nvPicPr>
          <p:cNvPr id="247" name="Google Shape;24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0463" y="1203850"/>
            <a:ext cx="5603077" cy="377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Agile</a:t>
            </a:r>
            <a:endParaRPr/>
          </a:p>
        </p:txBody>
      </p:sp>
      <p:pic>
        <p:nvPicPr>
          <p:cNvPr id="253" name="Google Shape;253;p42"/>
          <p:cNvPicPr preferRelativeResize="0"/>
          <p:nvPr/>
        </p:nvPicPr>
        <p:blipFill rotWithShape="1">
          <a:blip r:embed="rId3">
            <a:alphaModFix/>
          </a:blip>
          <a:srcRect b="5149" l="0" r="0" t="28660"/>
          <a:stretch/>
        </p:blipFill>
        <p:spPr>
          <a:xfrm>
            <a:off x="506163" y="1321363"/>
            <a:ext cx="8131676" cy="25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possible answer to last class’s question</a:t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22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Who Is Liable in a Self-Driving Car Accident? 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https://www.brumleylawfirm.com/who-is-liable-in-a-self-driving-car-accident/</a:t>
            </a:r>
            <a:r>
              <a:rPr lang="en"/>
              <a:t>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Self-Driving Car Accidents: Who’s at Fault in Missouri?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https://www.hoffmannpersonalinjury.com/self-driving-car-accidents-whos-at-fault-in-missouri/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 Stories</a:t>
            </a:r>
            <a:endParaRPr/>
          </a:p>
        </p:txBody>
      </p:sp>
      <p:sp>
        <p:nvSpPr>
          <p:cNvPr id="259" name="Google Shape;259;p43"/>
          <p:cNvSpPr txBox="1"/>
          <p:nvPr>
            <p:ph idx="1" type="body"/>
          </p:nvPr>
        </p:nvSpPr>
        <p:spPr>
          <a:xfrm>
            <a:off x="311700" y="1152475"/>
            <a:ext cx="8520600" cy="18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Discord (2015)</a:t>
            </a:r>
            <a:r>
              <a:rPr lang="en">
                <a:solidFill>
                  <a:schemeClr val="dk1"/>
                </a:solidFill>
              </a:rPr>
              <a:t>: From gaming chat to community platform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Canva (2012)</a:t>
            </a:r>
            <a:r>
              <a:rPr lang="en">
                <a:solidFill>
                  <a:schemeClr val="dk1"/>
                </a:solidFill>
              </a:rPr>
              <a:t>: Simple yearbook design tool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Slack (2013)</a:t>
            </a:r>
            <a:r>
              <a:rPr lang="en">
                <a:solidFill>
                  <a:schemeClr val="dk1"/>
                </a:solidFill>
              </a:rPr>
              <a:t>: Internal tool becomes communication giant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Shopify (2006)</a:t>
            </a:r>
            <a:r>
              <a:rPr lang="en">
                <a:solidFill>
                  <a:schemeClr val="dk1"/>
                </a:solidFill>
              </a:rPr>
              <a:t>: From selling snowboards to empowering businesses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Discord's SDLC Approach</a:t>
            </a:r>
            <a:endParaRPr/>
          </a:p>
        </p:txBody>
      </p:sp>
      <p:sp>
        <p:nvSpPr>
          <p:cNvPr id="265" name="Google Shape;265;p44"/>
          <p:cNvSpPr txBox="1"/>
          <p:nvPr>
            <p:ph idx="1" type="body"/>
          </p:nvPr>
        </p:nvSpPr>
        <p:spPr>
          <a:xfrm>
            <a:off x="311700" y="1152475"/>
            <a:ext cx="8520600" cy="40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Initial Development Model</a:t>
            </a:r>
            <a:r>
              <a:rPr lang="en">
                <a:solidFill>
                  <a:schemeClr val="dk1"/>
                </a:solidFill>
              </a:rPr>
              <a:t>: Agile with rapid iterations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Key SDLC Characteristics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Continuous</a:t>
            </a:r>
            <a:r>
              <a:rPr lang="en">
                <a:solidFill>
                  <a:schemeClr val="dk1"/>
                </a:solidFill>
              </a:rPr>
              <a:t> deployment with multiple releases per day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Heavy focus on user feedback and metrics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Feature flags for controlled rollouts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Real-time monitoring and quick fixes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Notable Practices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Started with gaming-specific features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Gradually expanded based on user behavior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Uses canary deployments to test changes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Strong emphasis on performance metrics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Slack's SDLC Approach</a:t>
            </a:r>
            <a:endParaRPr/>
          </a:p>
        </p:txBody>
      </p:sp>
      <p:sp>
        <p:nvSpPr>
          <p:cNvPr id="271" name="Google Shape;271;p45"/>
          <p:cNvSpPr txBox="1"/>
          <p:nvPr>
            <p:ph idx="1" type="body"/>
          </p:nvPr>
        </p:nvSpPr>
        <p:spPr>
          <a:xfrm>
            <a:off x="311700" y="1152475"/>
            <a:ext cx="8520600" cy="40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Development Model</a:t>
            </a:r>
            <a:r>
              <a:rPr lang="en">
                <a:solidFill>
                  <a:schemeClr val="dk1"/>
                </a:solidFill>
              </a:rPr>
              <a:t>: Agile with strong QA focus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Key SDLC Characteristics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Internal-first development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Heavy emphasis on reliability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Extensive testing infrastructure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Regular feedback loops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Notable Practices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Started as internal tool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Strong focus on search functionality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Extensive integration testing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Regular security audit</a:t>
            </a:r>
            <a:r>
              <a:rPr lang="en">
                <a:solidFill>
                  <a:schemeClr val="dk1"/>
                </a:solidFill>
              </a:rPr>
              <a:t>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Success Factors</a:t>
            </a:r>
            <a:endParaRPr/>
          </a:p>
        </p:txBody>
      </p:sp>
      <p:sp>
        <p:nvSpPr>
          <p:cNvPr id="277" name="Google Shape;277;p46"/>
          <p:cNvSpPr txBox="1"/>
          <p:nvPr>
            <p:ph idx="1" type="body"/>
          </p:nvPr>
        </p:nvSpPr>
        <p:spPr>
          <a:xfrm>
            <a:off x="311700" y="1152475"/>
            <a:ext cx="8520600" cy="23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711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>
                <a:solidFill>
                  <a:srgbClr val="0000CC"/>
                </a:solidFill>
                <a:highlight>
                  <a:srgbClr val="FFFFFF"/>
                </a:highlight>
              </a:rPr>
              <a:t>User-Centric Development</a:t>
            </a: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Prioritized user feedback and data-driven decisions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marR="711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>
                <a:solidFill>
                  <a:srgbClr val="0000CC"/>
                </a:solidFill>
                <a:highlight>
                  <a:srgbClr val="FFFFFF"/>
                </a:highlight>
              </a:rPr>
              <a:t>Iterative Approach</a:t>
            </a: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Started with core features, regular small updates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marR="711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>
                <a:solidFill>
                  <a:srgbClr val="0000CC"/>
                </a:solidFill>
                <a:highlight>
                  <a:srgbClr val="FFFFFF"/>
                </a:highlight>
              </a:rPr>
              <a:t>Technical Excellence</a:t>
            </a: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Strong focus on reliability and performance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marR="711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>
                <a:solidFill>
                  <a:srgbClr val="0000CC"/>
                </a:solidFill>
                <a:highlight>
                  <a:srgbClr val="FFFFFF"/>
                </a:highlight>
              </a:rPr>
              <a:t>Scalable Architecture</a:t>
            </a: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Built for growth from the beginning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Real-World SDLC Failure Story - HealthCare.gov</a:t>
            </a:r>
            <a:endParaRPr/>
          </a:p>
        </p:txBody>
      </p:sp>
      <p:sp>
        <p:nvSpPr>
          <p:cNvPr id="283" name="Google Shape;283;p47"/>
          <p:cNvSpPr txBox="1"/>
          <p:nvPr>
            <p:ph idx="1" type="body"/>
          </p:nvPr>
        </p:nvSpPr>
        <p:spPr>
          <a:xfrm>
            <a:off x="311700" y="1152475"/>
            <a:ext cx="4314900" cy="16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Initial Release:</a:t>
            </a:r>
            <a:r>
              <a:rPr lang="en" sz="1800">
                <a:solidFill>
                  <a:schemeClr val="dk1"/>
                </a:solidFill>
              </a:rPr>
              <a:t> October 1, 2013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Issues: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Crashed within 2 hours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Only 6 people could enroll on day 1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Cost: $1.7 billion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84" name="Google Shape;284;p47"/>
          <p:cNvSpPr txBox="1"/>
          <p:nvPr/>
        </p:nvSpPr>
        <p:spPr>
          <a:xfrm>
            <a:off x="4626600" y="1152475"/>
            <a:ext cx="4205700" cy="3869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What Went Wrong:</a:t>
            </a:r>
            <a:endParaRPr b="1"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457200" marR="1397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Verdana"/>
              <a:buChar char="○"/>
            </a:pPr>
            <a:r>
              <a:rPr b="1" lang="en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Inadequate Testing:</a:t>
            </a:r>
            <a:r>
              <a:rPr lang="en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Insufficient load and integration testing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457200" marR="1397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Verdana"/>
              <a:buChar char="○"/>
            </a:pPr>
            <a:r>
              <a:rPr b="1" lang="en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Poor Requirements:</a:t>
            </a:r>
            <a:r>
              <a:rPr lang="en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Unclear specifications and changing requirements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457200" marR="1397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Verdana"/>
              <a:buChar char="○"/>
            </a:pPr>
            <a:r>
              <a:rPr b="1" lang="en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Integration Issues:</a:t>
            </a:r>
            <a:r>
              <a:rPr lang="en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Multiple systems didn't work together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457200" marR="1397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Verdana"/>
              <a:buChar char="○"/>
            </a:pPr>
            <a:r>
              <a:rPr b="1" lang="en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Timeline Pressure:</a:t>
            </a:r>
            <a:r>
              <a:rPr lang="en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Political deadlines overrode technical readiness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4572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Verdana"/>
              <a:buChar char="○"/>
            </a:pPr>
            <a:r>
              <a:rPr b="1" lang="en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Lack of User Testing:</a:t>
            </a:r>
            <a:r>
              <a:rPr lang="en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No real-world usage scenarios tested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7"/>
          <p:cNvSpPr txBox="1"/>
          <p:nvPr/>
        </p:nvSpPr>
        <p:spPr>
          <a:xfrm>
            <a:off x="311700" y="3562725"/>
            <a:ext cx="3000000" cy="109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Insight: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Skipping proper SDLC phases can be catastrophic!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47" y="0"/>
            <a:ext cx="85529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Abstraction (a form of simplification)</a:t>
            </a:r>
            <a:r>
              <a:rPr lang="en" sz="1800">
                <a:solidFill>
                  <a:schemeClr val="dk1"/>
                </a:solidFill>
              </a:rPr>
              <a:t>: Abstraction in Object-oriented programming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5C2"/>
              </a:buClr>
              <a:buSzPts val="1800"/>
              <a:buChar char="●"/>
            </a:pPr>
            <a:r>
              <a:rPr b="1" lang="en" sz="1800">
                <a:solidFill>
                  <a:srgbClr val="3445C2"/>
                </a:solidFill>
              </a:rPr>
              <a:t>Analysis and design methods and notation</a:t>
            </a:r>
            <a:r>
              <a:rPr lang="en" sz="1800">
                <a:solidFill>
                  <a:srgbClr val="3445C2"/>
                </a:solidFill>
              </a:rPr>
              <a:t>: UML, ER Diagram, etc</a:t>
            </a:r>
            <a:endParaRPr sz="1800">
              <a:solidFill>
                <a:srgbClr val="3445C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5C2"/>
              </a:buClr>
              <a:buSzPts val="1800"/>
              <a:buChar char="●"/>
            </a:pPr>
            <a:r>
              <a:rPr b="1" lang="en" sz="1800">
                <a:solidFill>
                  <a:srgbClr val="3445C2"/>
                </a:solidFill>
              </a:rPr>
              <a:t>User interface prototyping</a:t>
            </a:r>
            <a:r>
              <a:rPr lang="en" sz="1800">
                <a:solidFill>
                  <a:srgbClr val="3445C2"/>
                </a:solidFill>
              </a:rPr>
              <a:t>: making a rough draft of the screens (pages, buttons, menus, etc.) of an app or software before building the actual product</a:t>
            </a:r>
            <a:endParaRPr sz="1800">
              <a:solidFill>
                <a:srgbClr val="3445C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5C2"/>
              </a:buClr>
              <a:buSzPts val="1800"/>
              <a:buChar char="●"/>
            </a:pPr>
            <a:r>
              <a:rPr b="1" lang="en" sz="1800">
                <a:solidFill>
                  <a:srgbClr val="3445C2"/>
                </a:solidFill>
              </a:rPr>
              <a:t>Modularity and architecture</a:t>
            </a:r>
            <a:r>
              <a:rPr lang="en" sz="1800">
                <a:solidFill>
                  <a:srgbClr val="3445C2"/>
                </a:solidFill>
              </a:rPr>
              <a:t>: Web app with front-end, back-end, database, all separated but interacting via APIs.</a:t>
            </a:r>
            <a:endParaRPr sz="1800">
              <a:solidFill>
                <a:srgbClr val="3445C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Reuse</a:t>
            </a:r>
            <a:r>
              <a:rPr lang="en" sz="1800">
                <a:solidFill>
                  <a:schemeClr val="dk1"/>
                </a:solidFill>
              </a:rPr>
              <a:t>: </a:t>
            </a:r>
            <a:r>
              <a:rPr lang="en" sz="1800">
                <a:solidFill>
                  <a:schemeClr val="dk1"/>
                </a:solidFill>
              </a:rPr>
              <a:t>Using open-source libraries; Creating reusable functions or services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5C2"/>
              </a:buClr>
              <a:buSzPts val="1800"/>
              <a:buChar char="●"/>
            </a:pPr>
            <a:r>
              <a:rPr b="1" lang="en" sz="1800">
                <a:solidFill>
                  <a:srgbClr val="3445C2"/>
                </a:solidFill>
              </a:rPr>
              <a:t>Life cycle and process</a:t>
            </a:r>
            <a:r>
              <a:rPr lang="en" sz="1800">
                <a:solidFill>
                  <a:srgbClr val="3445C2"/>
                </a:solidFill>
              </a:rPr>
              <a:t>: </a:t>
            </a:r>
            <a:r>
              <a:rPr lang="en" sz="1800">
                <a:solidFill>
                  <a:srgbClr val="3445C2"/>
                </a:solidFill>
              </a:rPr>
              <a:t>Common Life Cycle Models: Waterfall, </a:t>
            </a:r>
            <a:r>
              <a:rPr lang="en" sz="1800">
                <a:solidFill>
                  <a:srgbClr val="3445C2"/>
                </a:solidFill>
              </a:rPr>
              <a:t>Agile</a:t>
            </a:r>
            <a:r>
              <a:rPr lang="en" sz="1800">
                <a:solidFill>
                  <a:srgbClr val="3445C2"/>
                </a:solidFill>
              </a:rPr>
              <a:t>, etc</a:t>
            </a:r>
            <a:endParaRPr sz="1800">
              <a:solidFill>
                <a:srgbClr val="3445C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Metrics</a:t>
            </a:r>
            <a:r>
              <a:rPr lang="en" sz="1800">
                <a:solidFill>
                  <a:schemeClr val="dk1"/>
                </a:solidFill>
              </a:rPr>
              <a:t>: Line of Code (LoC), Bug density, Code complexity, Test coverage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5C2"/>
              </a:buClr>
              <a:buSzPts val="1800"/>
              <a:buChar char="●"/>
            </a:pPr>
            <a:r>
              <a:rPr b="1" lang="en" sz="1800">
                <a:solidFill>
                  <a:srgbClr val="3445C2"/>
                </a:solidFill>
              </a:rPr>
              <a:t>Tools and integrated environment</a:t>
            </a:r>
            <a:r>
              <a:rPr lang="en" sz="1800">
                <a:solidFill>
                  <a:srgbClr val="3445C2"/>
                </a:solidFill>
              </a:rPr>
              <a:t>: Git, IDEs, Maven/Gradle, JUnit, etc</a:t>
            </a:r>
            <a:endParaRPr sz="1800">
              <a:solidFill>
                <a:srgbClr val="3445C2"/>
              </a:solidFill>
            </a:endParaRPr>
          </a:p>
        </p:txBody>
      </p:sp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Wasserman's 8 Fundamental Concepts (1996)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Theory to Practice: Software Engineering Reality</a:t>
            </a:r>
            <a:endParaRPr/>
          </a:p>
        </p:txBody>
      </p:sp>
      <p:sp>
        <p:nvSpPr>
          <p:cNvPr id="85" name="Google Shape;85;p18"/>
          <p:cNvSpPr/>
          <p:nvPr/>
        </p:nvSpPr>
        <p:spPr>
          <a:xfrm>
            <a:off x="457200" y="1173474"/>
            <a:ext cx="77724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3445C2"/>
                </a:solidFill>
                <a:latin typeface="Calibri"/>
                <a:ea typeface="Calibri"/>
                <a:cs typeface="Calibri"/>
                <a:sym typeface="Calibri"/>
              </a:rPr>
              <a:t>The Development Challenge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turn something complex into great software?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🤔 → ⚡ → ⭐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is cartoon illustrates the complexity and messiness of software development.&#10;&#10;Key Elements&#10;&#10;Starting Point: “Something”&#10;&#10;Projects often begin with vague or unclear inputs.&#10;&#10;The term “Something” humorously emphasizes how ambiguous requirements or ideas may be at the beginning.&#10;&#10;The Chaotic Process&#10;&#10;The diagram is filled with loops, arrows, and decision points.&#10;&#10;This represents the tangled, iterative, and sometimes confusing nature of development cycles: coding, testing, fixing, redesigning, and reworking.&#10;&#10;It reflects reality—progress is rarely linear.&#10;&#10;End Point: “Great Software”&#10;&#10;Despite the confusion, backtracking, and inefficiency, the ultimate goal is to deliver a working product.&#10;&#10;The humor lies in the oversimplified label: as if all the chaos reliably leads to “great software,” even though it’s rarely that straightforward.&#10;&#10;The Observer&#10;&#10;The character looks puzzled, symbolizing how developers, managers, or outsiders often feel when facing the complexity of the development process." id="86" name="Google Shape;86;p18"/>
          <p:cNvPicPr preferRelativeResize="0"/>
          <p:nvPr/>
        </p:nvPicPr>
        <p:blipFill rotWithShape="1">
          <a:blip r:embed="rId3">
            <a:alphaModFix/>
          </a:blip>
          <a:srcRect b="4031" l="2084" r="1418" t="26091"/>
          <a:stretch/>
        </p:blipFill>
        <p:spPr>
          <a:xfrm>
            <a:off x="3195050" y="2282175"/>
            <a:ext cx="2772977" cy="284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Theory to Practice: Software Engineering Reality</a:t>
            </a:r>
            <a:endParaRPr/>
          </a:p>
        </p:txBody>
      </p:sp>
      <p:sp>
        <p:nvSpPr>
          <p:cNvPr id="92" name="Google Shape;92;p19"/>
          <p:cNvSpPr/>
          <p:nvPr/>
        </p:nvSpPr>
        <p:spPr>
          <a:xfrm>
            <a:off x="457200" y="1173474"/>
            <a:ext cx="77724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3445C2"/>
                </a:solidFill>
                <a:latin typeface="Calibri"/>
                <a:ea typeface="Calibri"/>
                <a:cs typeface="Calibri"/>
                <a:sym typeface="Calibri"/>
              </a:rPr>
              <a:t>The Development Challenge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turn something complex into great software?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🤔 → ⚡ → ⭐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9"/>
          <p:cNvSpPr/>
          <p:nvPr/>
        </p:nvSpPr>
        <p:spPr>
          <a:xfrm>
            <a:off x="457200" y="2362200"/>
            <a:ext cx="3879000" cy="142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rgbClr val="3445C2"/>
                </a:solidFill>
                <a:latin typeface="Calibri"/>
                <a:ea typeface="Calibri"/>
                <a:cs typeface="Calibri"/>
                <a:sym typeface="Calibri"/>
              </a:rPr>
              <a:t>Client Side Controls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</a:t>
            </a:r>
            <a:r>
              <a:rPr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Budget constraints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Functionality </a:t>
            </a:r>
            <a:r>
              <a:rPr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What it should do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</a:t>
            </a:r>
            <a:r>
              <a:rPr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When it's needed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4572000" y="2362200"/>
            <a:ext cx="3657600" cy="142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rgbClr val="3445C2"/>
                </a:solidFill>
                <a:latin typeface="Calibri"/>
                <a:ea typeface="Calibri"/>
                <a:cs typeface="Calibri"/>
                <a:sym typeface="Calibri"/>
              </a:rPr>
              <a:t>Tech Side Controls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</a:t>
            </a:r>
            <a:r>
              <a:rPr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How we build it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</a:t>
            </a:r>
            <a:r>
              <a:rPr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What we deliver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</a:t>
            </a:r>
            <a:r>
              <a:rPr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Who builds it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457200" y="3918725"/>
            <a:ext cx="7772400" cy="732600"/>
          </a:xfrm>
          <a:prstGeom prst="rect">
            <a:avLst/>
          </a:prstGeom>
          <a:noFill/>
          <a:ln cap="flat" cmpd="sng" w="9525">
            <a:solidFill>
              <a:srgbClr val="B4B4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3445C2"/>
                </a:solidFill>
                <a:latin typeface="Calibri"/>
                <a:ea typeface="Calibri"/>
                <a:cs typeface="Calibri"/>
                <a:sym typeface="Calibri"/>
              </a:rPr>
              <a:t>Key Insight: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has two sides that must communicate effectively – this is where structured processes become essential!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457200" y="914400"/>
            <a:ext cx="82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311700" y="1844040"/>
            <a:ext cx="3657600" cy="1097400"/>
          </a:xfrm>
          <a:prstGeom prst="rect">
            <a:avLst/>
          </a:prstGeom>
          <a:solidFill>
            <a:srgbClr val="622C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Communication is essential for team coordination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4426500" y="1844040"/>
            <a:ext cx="3657600" cy="1097400"/>
          </a:xfrm>
          <a:prstGeom prst="rect">
            <a:avLst/>
          </a:prstGeom>
          <a:solidFill>
            <a:srgbClr val="622C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Teams can be clients to other teams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Reality of Software Teams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CC"/>
                </a:solidFill>
              </a:rPr>
              <a:t>Team Effectiveness = Project Success</a:t>
            </a:r>
            <a:endParaRPr>
              <a:solidFill>
                <a:srgbClr val="0000CC"/>
              </a:solidFill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311700" y="3258505"/>
            <a:ext cx="77724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3445C2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Backend API team can be client to authentication server team – internal client-vendor relationships require clear processes!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Reality of Software Teams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Question: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CC"/>
                </a:solidFill>
              </a:rPr>
              <a:t>Communication Processes: </a:t>
            </a:r>
            <a:r>
              <a:rPr lang="en">
                <a:solidFill>
                  <a:schemeClr val="dk1"/>
                </a:solidFill>
              </a:rPr>
              <a:t>How do </a:t>
            </a:r>
            <a:r>
              <a:rPr b="1" lang="en">
                <a:solidFill>
                  <a:schemeClr val="dk1"/>
                </a:solidFill>
              </a:rPr>
              <a:t>software developers</a:t>
            </a:r>
            <a:r>
              <a:rPr lang="en">
                <a:solidFill>
                  <a:schemeClr val="dk1"/>
                </a:solidFill>
              </a:rPr>
              <a:t> communicate?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457200" y="1828800"/>
            <a:ext cx="25602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91E70"/>
                </a:solidFill>
                <a:latin typeface="Calibri"/>
                <a:ea typeface="Calibri"/>
                <a:cs typeface="Calibri"/>
                <a:sym typeface="Calibri"/>
              </a:rPr>
              <a:t>Documentation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specs, requirements, and guidelines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3200400" y="1828800"/>
            <a:ext cx="25602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91E70"/>
                </a:solidFill>
                <a:latin typeface="Calibri"/>
                <a:ea typeface="Calibri"/>
                <a:cs typeface="Calibri"/>
                <a:sym typeface="Calibri"/>
              </a:rPr>
              <a:t>Code Review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review of implementation quality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5943600" y="1828800"/>
            <a:ext cx="25602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91E70"/>
                </a:solidFill>
                <a:latin typeface="Calibri"/>
                <a:ea typeface="Calibri"/>
                <a:cs typeface="Calibri"/>
                <a:sym typeface="Calibri"/>
              </a:rPr>
              <a:t>Code Comments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In-line documentation and explanations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2"/>
          <p:cNvSpPr/>
          <p:nvPr/>
        </p:nvSpPr>
        <p:spPr>
          <a:xfrm>
            <a:off x="457200" y="3200400"/>
            <a:ext cx="25602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91E70"/>
                </a:solidFill>
                <a:latin typeface="Calibri"/>
                <a:ea typeface="Calibri"/>
                <a:cs typeface="Calibri"/>
                <a:sym typeface="Calibri"/>
              </a:rPr>
              <a:t>Tooling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development and communication tools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3200400" y="3200400"/>
            <a:ext cx="25602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191E70"/>
                </a:solidFill>
                <a:latin typeface="Calibri"/>
                <a:ea typeface="Calibri"/>
                <a:cs typeface="Calibri"/>
                <a:sym typeface="Calibri"/>
              </a:rPr>
              <a:t>Handoffs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transition between phases/teams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Reality of Software Teams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CC"/>
                </a:solidFill>
              </a:rPr>
              <a:t>Communication Processes</a:t>
            </a:r>
            <a:endParaRPr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