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 Mon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Mon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Mono-italic.fntdata"/><Relationship Id="rId21" Type="http://schemas.openxmlformats.org/officeDocument/2006/relationships/slide" Target="slides/slide16.xml"/><Relationship Id="rId43" Type="http://schemas.openxmlformats.org/officeDocument/2006/relationships/font" Target="fonts/RobotoMon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dc81a8d5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dc81a8d5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a38ad76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a38ad76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a38ad760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a38ad76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a38ad760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a38ad760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a38ad760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a38ad760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a38ad760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a38ad760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a38ad760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a38ad760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a38ad760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a38ad760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dc81a8d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dc81a8d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dc81a8d5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dc81a8d5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aa86f17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aa86f1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a38ad760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8a38ad760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a38ad760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8a38ad760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a38ad760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8a38ad760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dc81a8d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dc81a8d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dc81a8d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7dc81a8d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dc81a8d5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dc81a8d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dc81a8d5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dc81a8d5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dc81a8d5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dc81a8d5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c81a8d5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c81a8d5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dc81a8d5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dc81a8d5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a38ad760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a38ad760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dc81a8d59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7dc81a8d5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dc81a8d5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7dc81a8d5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7dc81a8d5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7dc81a8d5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7dc81a8d59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7dc81a8d5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dc81a8d5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7dc81a8d5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a38ad760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8a38ad760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dc81a8d5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7dc81a8d5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dc81a8d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dc81a8d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dc81a8d5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dc81a8d5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dc81a8d5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dc81a8d5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dc81a8d5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dc81a8d5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dc81a8d5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dc81a8d5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a38ad76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a38ad76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imranraad07/cs4090-git-demo" TargetMode="External"/><Relationship Id="rId4" Type="http://schemas.openxmlformats.org/officeDocument/2006/relationships/hyperlink" Target="mailto:git@github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ithub.com/en/pull-requests/collaborating-with-pull-requests/proposing-changes-to-your-work-with-pull-requests/creating-a-pull-reques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ntonz.org/git-by-example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ithub.com/imranraad07/cs4090-git-dem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6: </a:t>
            </a:r>
            <a:r>
              <a:rPr lang="en"/>
              <a:t>Overview of Git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Clone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9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Project: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https://github.com/imranraad07/cs4090-git-demo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clone </a:t>
            </a:r>
            <a:r>
              <a:rPr lang="en" sz="1800">
                <a:solidFill>
                  <a:srgbClr val="1775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git@github.com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:imranraad07/cs4090-git-demo.git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file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93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echo "git is awesome" &gt; message.txt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add message.txt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changes in the staging area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diff --cached</a:t>
            </a:r>
            <a:endParaRPr sz="1800">
              <a:solidFill>
                <a:srgbClr val="177500"/>
              </a:solidFill>
            </a:endParaRPr>
          </a:p>
        </p:txBody>
      </p:sp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161417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to the local repo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2321625"/>
            <a:ext cx="8520600" cy="46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commit -m "add message"</a:t>
            </a:r>
            <a:endParaRPr sz="1800">
              <a:solidFill>
                <a:srgbClr val="177500"/>
              </a:solidFill>
            </a:endParaRPr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27833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Showing current status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3490775"/>
            <a:ext cx="8520600" cy="46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status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395247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Showing logs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4659925"/>
            <a:ext cx="8520600" cy="46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log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specific commit</a:t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311700" y="1060625"/>
            <a:ext cx="8520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Show the last commit contents: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show HEAD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Show the second-to-last commit: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show HEAD~1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HEAD~n</a:t>
            </a:r>
            <a:r>
              <a:rPr lang="en" sz="1800">
                <a:solidFill>
                  <a:srgbClr val="222222"/>
                </a:solidFill>
              </a:rPr>
              <a:t> </a:t>
            </a: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to show the nth-before-last commit or use the specific commit hash instead of</a:t>
            </a:r>
            <a:r>
              <a:rPr lang="en" sz="1800">
                <a:solidFill>
                  <a:srgbClr val="222222"/>
                </a:solidFill>
              </a:rPr>
              <a:t>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HEAD~n</a:t>
            </a:r>
            <a:r>
              <a:rPr lang="en" sz="1800">
                <a:solidFill>
                  <a:srgbClr val="222222"/>
                </a:solidFill>
              </a:rPr>
              <a:t>.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Workflow Essentials: Branch and merge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4520700" cy="363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Branch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Create a parallel line of development.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Used to isolate features, bug fixes, or experiments.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branch &lt;name&gt;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or 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checkout -b &lt;name&gt;</a:t>
            </a:r>
            <a:b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solidFill>
                <a:srgbClr val="18803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Merge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Integrates changes from one branch into another.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Preserves full history and creates a merge commit.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merge &lt;branch&gt;</a:t>
            </a:r>
            <a:b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solidFill>
                <a:srgbClr val="18803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Rebase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Rewrites commit history by placing your changes on top of another base.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Makes history linear and cleaner.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rebase &lt;branch&gt;</a:t>
            </a:r>
            <a:endParaRPr sz="1400"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4832400" y="1152475"/>
            <a:ext cx="3999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Squash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multiple commits into a single commit.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before merging to keep history tidy.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rebase -i &lt;base&gt;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→ choose </a:t>
            </a:r>
            <a:r>
              <a:rPr lang="en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squash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Interactive Rebase)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merge --squash &lt;branch&gt;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Merge Squash)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803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Cherry-pick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 specific commit from one branch onto another.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selective fixes or features.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8038"/>
                </a:solidFill>
                <a:latin typeface="Courier New"/>
                <a:ea typeface="Courier New"/>
                <a:cs typeface="Courier New"/>
                <a:sym typeface="Courier New"/>
              </a:rPr>
              <a:t>git cherry-pick &lt;commit-hash&gt;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and merge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Show branches: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branch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Create and switch to a new branch: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branch hellopython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switch hellopython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Show branches (the current one is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hellopython</a:t>
            </a:r>
            <a:r>
              <a:rPr lang="en" sz="1800">
                <a:solidFill>
                  <a:srgbClr val="222222"/>
                </a:solidFill>
              </a:rPr>
              <a:t>):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branch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and commit a file to the new branch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152475"/>
            <a:ext cx="8520600" cy="14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echo "print('git is awesome')" &gt; awesome.py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add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awesome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.py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commit -m "awesome.py added"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28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Switch to master branch and then merge: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switch master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merge hellopython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can also do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checkout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checkout master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merge hellopython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Conflict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61563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Two branches modify the </a:t>
            </a:r>
            <a:r>
              <a:rPr b="1" lang="en" sz="1800">
                <a:solidFill>
                  <a:schemeClr val="dk1"/>
                </a:solidFill>
              </a:rPr>
              <a:t>same line of code</a:t>
            </a:r>
            <a:r>
              <a:rPr lang="en" sz="1800">
                <a:solidFill>
                  <a:schemeClr val="dk1"/>
                </a:solidFill>
              </a:rPr>
              <a:t> in a file.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One branch </a:t>
            </a:r>
            <a:r>
              <a:rPr b="1" lang="en" sz="1800">
                <a:solidFill>
                  <a:schemeClr val="dk1"/>
                </a:solidFill>
              </a:rPr>
              <a:t>deletes a file</a:t>
            </a:r>
            <a:r>
              <a:rPr lang="en" sz="1800">
                <a:solidFill>
                  <a:schemeClr val="dk1"/>
                </a:solidFill>
              </a:rPr>
              <a:t> while the other modifies it.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Changes overlap in a way that Git cannot decide which version is correct.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&lt;&lt;&lt;&lt;&lt;&lt;&lt; HEAD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print("Hello World")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=======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print("Hi World")</a:t>
            </a:r>
            <a:endParaRPr sz="1400">
              <a:solidFill>
                <a:srgbClr val="0000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&gt;&gt;&gt;&gt;&gt;&gt;&gt; feature</a:t>
            </a:r>
            <a:endParaRPr sz="1400">
              <a:solidFill>
                <a:srgbClr val="0000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HEAD = your current branch’s version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feature = the other branch’s version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Merge Conflict&#10;" id="172" name="Google Shape;172;p31"/>
          <p:cNvPicPr preferRelativeResize="0"/>
          <p:nvPr/>
        </p:nvPicPr>
        <p:blipFill rotWithShape="1">
          <a:blip r:embed="rId3">
            <a:alphaModFix/>
          </a:blip>
          <a:srcRect b="9487" l="17355" r="0" t="8652"/>
          <a:stretch/>
        </p:blipFill>
        <p:spPr>
          <a:xfrm>
            <a:off x="6168314" y="0"/>
            <a:ext cx="27258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Resolve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152475"/>
            <a:ext cx="85206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Open the file, review both versions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Decide which change to keep (or merge both)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Edit the file to the final version you want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Mark as resolved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500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add &lt;file name&gt;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500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commit -m “merge conflict fixed”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500"/>
              </a:buClr>
              <a:buSzPts val="1800"/>
              <a:buFont typeface="Courier New"/>
              <a:buChar char="○"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push origin &lt;branch name&gt;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 u="sng">
                <a:solidFill>
                  <a:schemeClr val="dk1"/>
                </a:solidFill>
              </a:rPr>
              <a:t>Merge conflicts are not errors in Git</a:t>
            </a:r>
            <a:r>
              <a:rPr lang="en" sz="1800">
                <a:solidFill>
                  <a:schemeClr val="dk1"/>
                </a:solidFill>
              </a:rPr>
              <a:t>. They are simply places where Git needs </a:t>
            </a:r>
            <a:r>
              <a:rPr b="1" lang="en" sz="1800">
                <a:solidFill>
                  <a:schemeClr val="dk1"/>
                </a:solidFill>
              </a:rPr>
              <a:t>human judgment</a:t>
            </a:r>
            <a:r>
              <a:rPr lang="en" sz="1800">
                <a:solidFill>
                  <a:schemeClr val="dk1"/>
                </a:solidFill>
              </a:rPr>
              <a:t> to decide the correct result.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Overview of Git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Rebase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rebase hellopython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rebase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>
                <a:solidFill>
                  <a:schemeClr val="dk1"/>
                </a:solidFill>
              </a:rPr>
              <a:t>rewrites history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726" y="1152475"/>
            <a:ext cx="3691576" cy="338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Squash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152475"/>
            <a:ext cx="8520600" cy="28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log --all --oneline --graph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switch hellopython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</a:rPr>
              <a:t>Combine all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hellopython </a:t>
            </a:r>
            <a:r>
              <a:rPr lang="en" sz="1800">
                <a:solidFill>
                  <a:srgbClr val="222222"/>
                </a:solidFill>
              </a:rPr>
              <a:t>changes into a single commit in the working directory: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merge --squash master</a:t>
            </a:r>
            <a:endParaRPr sz="18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</a:rPr>
              <a:t>Switch back to the </a:t>
            </a: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master </a:t>
            </a:r>
            <a:r>
              <a:rPr lang="en" sz="1800">
                <a:solidFill>
                  <a:srgbClr val="222222"/>
                </a:solidFill>
              </a:rPr>
              <a:t>branch: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3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switch master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Cherry-pick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152475"/>
            <a:ext cx="8520600" cy="32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22222"/>
                </a:solidFill>
              </a:rPr>
              <a:t>I have a typo in </a:t>
            </a: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message.txt</a:t>
            </a:r>
            <a:r>
              <a:rPr lang="en" sz="1400">
                <a:solidFill>
                  <a:srgbClr val="222222"/>
                </a:solidFill>
              </a:rPr>
              <a:t>: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cat message.txt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04800" marR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8BF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22222"/>
                </a:solidFill>
              </a:rPr>
              <a:t>And I accidentally fixed it in the </a:t>
            </a: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hellopython </a:t>
            </a:r>
            <a:r>
              <a:rPr lang="en" sz="1400">
                <a:solidFill>
                  <a:srgbClr val="222222"/>
                </a:solidFill>
              </a:rPr>
              <a:t>instead of </a:t>
            </a: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master</a:t>
            </a:r>
            <a:r>
              <a:rPr lang="en" sz="1400">
                <a:solidFill>
                  <a:srgbClr val="222222"/>
                </a:solidFill>
              </a:rPr>
              <a:t>: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log --all --oneline --graph --decorate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8BF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22222"/>
                </a:solidFill>
              </a:rPr>
              <a:t>I'm not ready to merge the entire </a:t>
            </a:r>
            <a:r>
              <a:rPr lang="en" sz="1400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hellopython </a:t>
            </a:r>
            <a:r>
              <a:rPr lang="en" sz="1400">
                <a:solidFill>
                  <a:srgbClr val="222222"/>
                </a:solidFill>
              </a:rPr>
              <a:t>branch, so I will </a:t>
            </a: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cherry-pick</a:t>
            </a:r>
            <a:r>
              <a:rPr lang="en" sz="1400">
                <a:solidFill>
                  <a:srgbClr val="222222"/>
                </a:solidFill>
              </a:rPr>
              <a:t> the commit: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cherry-pick &lt;hash&gt;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22222"/>
                </a:solidFill>
              </a:rPr>
              <a:t>cherry-pick applied the comment to the main branch: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log --all --oneline --graph --decorate</a:t>
            </a:r>
            <a:endParaRPr sz="14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22222"/>
                </a:solidFill>
              </a:rPr>
              <a:t>The typo is fixed: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cat message.txt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Requests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152475"/>
            <a:ext cx="8520600" cy="14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What is a Pull Request?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A request to merge code from one branch to another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Used for collaboration &amp; code review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Request Workflow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1152475"/>
            <a:ext cx="85206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Create a feature branch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Commit &amp; push changes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Open a pull request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Review &amp; discuss changes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Approve &amp; merge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ull Request Workflow&#10;"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965" y="1297497"/>
            <a:ext cx="4737839" cy="21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Request Workflow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311700" y="1152475"/>
            <a:ext cx="85206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Clone the Repository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clone git@github.com:imranraad07/cs4090-git-demo.git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cd cs4090-git-demo/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Create a New Branch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checkout -b feature-branch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Make Changes and Stage Them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nano feature-hello-world.py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add feature-hello-world.py 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Commit Changes and Push Branch to Remote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commit -m "Add new feature to cs4090-git-demo"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push origin feature-branch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Open a Pull Request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Done on GitHub (or GitLab/Bitbucket) UI.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Compare feature-branch → master branch.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Review, Approve, and Merge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Reviewers check the PR and approve.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Update Local Main Branch After Merge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checkout main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git pull origin main</a:t>
            </a:r>
            <a:endParaRPr sz="1200">
              <a:solidFill>
                <a:srgbClr val="1775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PR in public GitHub repo</a:t>
            </a:r>
            <a:endParaRPr/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311700" y="1152475"/>
            <a:ext cx="85206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First you need to fork and then do the changes and then make pull request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Documentation: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https://docs.github.com/en/pull-requests/collaborating-with-pull-requests/proposing-changes-to-your-work-with-pull-requests/creating-a-pull-request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2761782"/>
            <a:ext cx="8520600" cy="1908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After creating fork: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Create a New Branch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Make Changes and Stage Them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Commit Changes and Push Branch to Remote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Open a Pull Request</a:t>
            </a:r>
            <a:endParaRPr>
              <a:solidFill>
                <a:srgbClr val="1775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advices: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52475"/>
            <a:ext cx="8520600" cy="39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Best practice: don’t commit binary files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>
                <a:solidFill>
                  <a:schemeClr val="dk1"/>
                </a:solidFill>
              </a:rPr>
              <a:t>Commit messages: </a:t>
            </a:r>
            <a:r>
              <a:rPr lang="en">
                <a:solidFill>
                  <a:schemeClr val="dk1"/>
                </a:solidFill>
              </a:rPr>
              <a:t>Always write a commit message </a:t>
            </a:r>
            <a:r>
              <a:rPr lang="en">
                <a:solidFill>
                  <a:srgbClr val="0000CC"/>
                </a:solidFill>
              </a:rPr>
              <a:t>yourself</a:t>
            </a:r>
            <a:endParaRPr>
              <a:solidFill>
                <a:srgbClr val="0000CC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Commit messages should be </a:t>
            </a:r>
            <a:r>
              <a:rPr lang="en">
                <a:solidFill>
                  <a:srgbClr val="177500"/>
                </a:solidFill>
              </a:rPr>
              <a:t>descriptive</a:t>
            </a:r>
            <a:endParaRPr>
              <a:solidFill>
                <a:srgbClr val="1775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Don’t write a novel: </a:t>
            </a:r>
            <a:r>
              <a:rPr lang="en">
                <a:solidFill>
                  <a:srgbClr val="177500"/>
                </a:solidFill>
              </a:rPr>
              <a:t>summarize</a:t>
            </a:r>
            <a:r>
              <a:rPr lang="en">
                <a:solidFill>
                  <a:schemeClr val="dk1"/>
                </a:solidFill>
              </a:rPr>
              <a:t>.  The code documentation in the commit should cover the rest.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Commit early and often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rgbClr val="177500"/>
                </a:solidFill>
              </a:rPr>
              <a:t>Make many small commits</a:t>
            </a:r>
            <a:r>
              <a:rPr lang="en">
                <a:solidFill>
                  <a:schemeClr val="dk1"/>
                </a:solidFill>
              </a:rPr>
              <a:t>, not one big one</a:t>
            </a:r>
            <a:endParaRPr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>
                <a:solidFill>
                  <a:schemeClr val="dk1"/>
                </a:solidFill>
              </a:rPr>
              <a:t>Do only one task at a time and commit after each one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>
                <a:solidFill>
                  <a:schemeClr val="dk1"/>
                </a:solidFill>
              </a:rPr>
              <a:t>Easier to understand, review, merge, revert</a:t>
            </a:r>
            <a:endParaRPr b="1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Squash when needed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0000FF"/>
                </a:solidFill>
              </a:rPr>
              <a:t>Your commit history is like your coding diary. Someday, someone will read it. Make it readable, not embarrassing</a:t>
            </a:r>
            <a:endParaRPr i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ommit messages: good or bad?</a:t>
            </a:r>
            <a:endParaRPr/>
          </a:p>
        </p:txBody>
      </p:sp>
      <p:pic>
        <p:nvPicPr>
          <p:cNvPr id="235" name="Google Shape;235;p41"/>
          <p:cNvPicPr preferRelativeResize="0"/>
          <p:nvPr/>
        </p:nvPicPr>
        <p:blipFill rotWithShape="1">
          <a:blip r:embed="rId3">
            <a:alphaModFix/>
          </a:blip>
          <a:srcRect b="3382" l="0" r="576" t="8527"/>
          <a:stretch/>
        </p:blipFill>
        <p:spPr>
          <a:xfrm>
            <a:off x="152400" y="1378550"/>
            <a:ext cx="8788298" cy="17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messages: good or bad?</a:t>
            </a: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 b="3382" l="0" r="576" t="8527"/>
          <a:stretch/>
        </p:blipFill>
        <p:spPr>
          <a:xfrm>
            <a:off x="152400" y="1378550"/>
            <a:ext cx="8788298" cy="17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/>
        </p:nvSpPr>
        <p:spPr>
          <a:xfrm>
            <a:off x="5494325" y="3282700"/>
            <a:ext cx="333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: short and to the point. Contains link to the PR it was merged in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311700" y="1060625"/>
            <a:ext cx="85206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┌──────────────┐         ┌──────────────┐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local        │ push ─&gt; │ remote      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repo         │ &lt;- pull │ repo        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└──────────────┘         └──────────────┘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check │  ↑↓ commit / reset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out   │ ┌──────────────┐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      │ │ staging area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      │ └──────────────┘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      ▽  ↑↓ add / restore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┌──────────────┐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working tree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.           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├── go.mod  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│ └── main.go  │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└──────────────┘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Guideline: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https://antonz.org/git-by-example/</a:t>
            </a: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messages: good or bad?</a:t>
            </a:r>
            <a:endParaRPr/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025"/>
            <a:ext cx="8839200" cy="19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messages: good or bad?</a:t>
            </a:r>
            <a:endParaRPr/>
          </a:p>
        </p:txBody>
      </p:sp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025"/>
            <a:ext cx="8839200" cy="19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/>
        </p:nvSpPr>
        <p:spPr>
          <a:xfrm>
            <a:off x="5494325" y="3282700"/>
            <a:ext cx="33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SO GOOD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 is vague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messages: good or bad?</a:t>
            </a:r>
            <a:endParaRPr/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025"/>
            <a:ext cx="88392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 messages: good or bad?</a:t>
            </a:r>
            <a:endParaRPr/>
          </a:p>
        </p:txBody>
      </p:sp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025"/>
            <a:ext cx="88392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/>
        </p:nvSpPr>
        <p:spPr>
          <a:xfrm>
            <a:off x="5494200" y="3689525"/>
            <a:ext cx="333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SO GOOD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humor is nice, this message is content-free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s"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459" y="0"/>
            <a:ext cx="3556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Quick Announcements before the Quiz</a:t>
            </a:r>
            <a:endParaRPr/>
          </a:p>
        </p:txBody>
      </p:sp>
      <p:sp>
        <p:nvSpPr>
          <p:cNvPr id="279" name="Google Shape;279;p48"/>
          <p:cNvSpPr txBox="1"/>
          <p:nvPr>
            <p:ph idx="1" type="body"/>
          </p:nvPr>
        </p:nvSpPr>
        <p:spPr>
          <a:xfrm>
            <a:off x="311700" y="1152475"/>
            <a:ext cx="85206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No weekly Quiz this week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Please think about the </a:t>
            </a:r>
            <a:r>
              <a:rPr lang="en">
                <a:solidFill>
                  <a:schemeClr val="dk1"/>
                </a:solidFill>
              </a:rPr>
              <a:t>Project you want to do. I will post a guideline for a one page document today. Please submit before Tuesday class. If it needs to change, I will provide the feedback by end of next week.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for today</a:t>
            </a:r>
            <a:endParaRPr/>
          </a:p>
        </p:txBody>
      </p:sp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311700" y="1152475"/>
            <a:ext cx="8520600" cy="3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Create a PR in the repo: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https://github.com/imranraad07/cs4090-git-demo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Create a python script and make a PR.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python script should print:</a:t>
            </a:r>
            <a:r>
              <a:rPr lang="en"/>
              <a:t> </a:t>
            </a:r>
            <a:r>
              <a:rPr lang="en">
                <a:solidFill>
                  <a:srgbClr val="177500"/>
                </a:solidFill>
              </a:rPr>
              <a:t>“Hello from {Your Name}”.</a:t>
            </a:r>
            <a:endParaRPr>
              <a:solidFill>
                <a:srgbClr val="177500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000"/>
              <a:buChar char="●"/>
            </a:pPr>
            <a:r>
              <a:rPr lang="en">
                <a:solidFill>
                  <a:srgbClr val="0000CC"/>
                </a:solidFill>
              </a:rPr>
              <a:t>You can also print anything else you want</a:t>
            </a:r>
            <a:endParaRPr>
              <a:solidFill>
                <a:srgbClr val="0000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Branch name should be:</a:t>
            </a:r>
            <a:r>
              <a:rPr lang="en">
                <a:solidFill>
                  <a:srgbClr val="177500"/>
                </a:solidFill>
              </a:rPr>
              <a:t> feature-request-{your mst id}</a:t>
            </a:r>
            <a:endParaRPr>
              <a:solidFill>
                <a:srgbClr val="1775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 the canvas share the PR you have created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Commands: </a:t>
            </a:r>
            <a:r>
              <a:rPr lang="en"/>
              <a:t>Setup &amp; Basics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init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Initialize a repository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clone &lt;url&gt;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Copy a remote repo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config user.name "Name"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config user.email "email@example.com"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Commands: </a:t>
            </a:r>
            <a:r>
              <a:rPr lang="en"/>
              <a:t>Working with Files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status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Show repo status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add &lt;file&gt;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Stage file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commit -m "Message"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Save snapshot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diff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Show unstaged changes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Commands: </a:t>
            </a:r>
            <a:r>
              <a:rPr lang="en"/>
              <a:t>Branching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branch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List branches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branch &lt;name&gt;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Create branch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checkout &lt;name&gt;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Switch branch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merge &lt;branch&gt;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Merge branch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asic Commands: Remote Repositories&#10;" id="95" name="Google Shape;95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Commands: </a:t>
            </a:r>
            <a:r>
              <a:rPr lang="en"/>
              <a:t>Remote Repositories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remote -v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List remotes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fetch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Download updates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pull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Fetch + merge updates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push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Upload changes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Basic Commands: Remote Repositories&#10;&#10;" id="97" name="Google Shape;97;p20"/>
          <p:cNvPicPr preferRelativeResize="0"/>
          <p:nvPr/>
        </p:nvPicPr>
        <p:blipFill rotWithShape="1">
          <a:blip r:embed="rId3">
            <a:alphaModFix/>
          </a:blip>
          <a:srcRect b="14001" l="10088" r="0" t="10435"/>
          <a:stretch/>
        </p:blipFill>
        <p:spPr>
          <a:xfrm>
            <a:off x="6246050" y="1060625"/>
            <a:ext cx="2752800" cy="388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Commands: </a:t>
            </a:r>
            <a:r>
              <a:rPr lang="en"/>
              <a:t>Undo &amp; Clean Up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reset &lt;file&gt;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Unstage file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checkout -- &lt;file&gt;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Discard changes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revert &lt;commit&gt;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Undo commit safely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git log --oneline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1800">
                <a:solidFill>
                  <a:schemeClr val="dk1"/>
                </a:solidFill>
              </a:rPr>
              <a:t>View history</a:t>
            </a:r>
            <a:endParaRPr sz="1800"/>
          </a:p>
        </p:txBody>
      </p:sp>
      <p:pic>
        <p:nvPicPr>
          <p:cNvPr descr="Basic Commands: Undo &amp; Clean Up&#10;" id="104" name="Google Shape;104;p21"/>
          <p:cNvPicPr preferRelativeResize="0"/>
          <p:nvPr/>
        </p:nvPicPr>
        <p:blipFill rotWithShape="1">
          <a:blip r:embed="rId3">
            <a:alphaModFix/>
          </a:blip>
          <a:srcRect b="9120" l="3776" r="9418" t="3098"/>
          <a:stretch/>
        </p:blipFill>
        <p:spPr>
          <a:xfrm>
            <a:off x="5987325" y="628425"/>
            <a:ext cx="3156675" cy="45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311700" y="1152475"/>
            <a:ext cx="8520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Create an empty repo: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 init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Set user name and email for the repo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(they are required):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 config user.email imranm@mst.edu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 config user.name </a:t>
            </a:r>
            <a:r>
              <a:rPr lang="en" sz="1800">
                <a:solidFill>
                  <a:srgbClr val="C41A16"/>
                </a:solidFill>
                <a:latin typeface="Courier New"/>
                <a:ea typeface="Courier New"/>
                <a:cs typeface="Courier New"/>
                <a:sym typeface="Courier New"/>
              </a:rPr>
              <a:t>"Mia Mohammad Imran"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Use the --global flag to set the name and email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at the OS user level instead of the repo level.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7500"/>
                </a:solidFill>
                <a:latin typeface="Courier New"/>
                <a:ea typeface="Courier New"/>
                <a:cs typeface="Courier New"/>
                <a:sym typeface="Courier New"/>
              </a:rPr>
              <a:t># Show user and repo configs: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9700" marR="139700" rtl="0" algn="l">
              <a:lnSpc>
                <a:spcPct val="13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 config --list --show-origin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Initialization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