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slide" Target="slides/slide39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46" Type="http://schemas.openxmlformats.org/officeDocument/2006/relationships/slide" Target="slides/slide41.xml"/><Relationship Id="rId23" Type="http://schemas.openxmlformats.org/officeDocument/2006/relationships/slide" Target="slides/slide18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2ff0fc25ff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2ff0fc25ff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2ff0fc25ff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2ff0fc25ff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2ff0fc25ff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2ff0fc25ff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2ff0fc25ff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2ff0fc25ff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80600b763a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80600b763a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80600b763a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80600b763a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2ff0fc25ff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2ff0fc25ff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2ff0fc25ff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2ff0fc25ff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2ff0fc25ff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2ff0fc25ff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80600b763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80600b763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2ff0fc25ff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2ff0fc25ff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2ff0fc25ff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2ff0fc25ff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802e51c4f8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802e51c4f8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802e51c4f8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802e51c4f8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805e84bd4d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805e84bd4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802e51c4f8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802e51c4f8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802e51c4f8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802e51c4f8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802e51c4f8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802e51c4f8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2ff0fc25ff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2ff0fc25ff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8a8f12c68b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8a8f12c68b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805e84bd4d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805e84bd4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2d3cc08694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2d3cc08694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802e51c4f8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802e51c4f8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8a8f12c68b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8a8f12c68b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2ff0fc25ff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2ff0fc25ff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2ff0fc25ff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2ff0fc25ff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2ff0fc25ff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2ff0fc25ff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802e51c4f8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802e51c4f8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802e51c4f8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802e51c4f8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8a8f12c68b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8a8f12c68b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8a8f12c68b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8a8f12c68b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8a8f12c68b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8a8f12c68b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80600b763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80600b763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8a8f12c68b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8a8f12c68b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8a8f12c68b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8a8f12c68b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2d3cc08694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2d3cc08694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2d3cc08694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2d3cc08694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802e51c4f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802e51c4f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2ff0fc25ff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2ff0fc25ff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2ff0fc25ff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2ff0fc25ff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libri"/>
              <a:buNone/>
              <a:defRPr sz="5200"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Calibri"/>
              <a:buNone/>
              <a:defRPr sz="5200">
                <a:latin typeface="Calibri"/>
                <a:ea typeface="Calibri"/>
                <a:cs typeface="Calibri"/>
                <a:sym typeface="Calibri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Calibri"/>
              <a:buNone/>
              <a:defRPr sz="5200">
                <a:latin typeface="Calibri"/>
                <a:ea typeface="Calibri"/>
                <a:cs typeface="Calibri"/>
                <a:sym typeface="Calibri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Calibri"/>
              <a:buNone/>
              <a:defRPr sz="5200">
                <a:latin typeface="Calibri"/>
                <a:ea typeface="Calibri"/>
                <a:cs typeface="Calibri"/>
                <a:sym typeface="Calibri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Calibri"/>
              <a:buNone/>
              <a:defRPr sz="5200">
                <a:latin typeface="Calibri"/>
                <a:ea typeface="Calibri"/>
                <a:cs typeface="Calibri"/>
                <a:sym typeface="Calibri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Calibri"/>
              <a:buNone/>
              <a:defRPr sz="5200">
                <a:latin typeface="Calibri"/>
                <a:ea typeface="Calibri"/>
                <a:cs typeface="Calibri"/>
                <a:sym typeface="Calibri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Calibri"/>
              <a:buNone/>
              <a:defRPr sz="5200">
                <a:latin typeface="Calibri"/>
                <a:ea typeface="Calibri"/>
                <a:cs typeface="Calibri"/>
                <a:sym typeface="Calibri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Calibri"/>
              <a:buNone/>
              <a:defRPr sz="5200">
                <a:latin typeface="Calibri"/>
                <a:ea typeface="Calibri"/>
                <a:cs typeface="Calibri"/>
                <a:sym typeface="Calibri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Calibri"/>
              <a:buNone/>
              <a:defRPr sz="52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200150"/>
            <a:ext cx="8229600" cy="33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457200" y="4767262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124200" y="4767262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libri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Font typeface="Calibri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Font typeface="Calibri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Font typeface="Calibri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Font typeface="Calibri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Font typeface="Calibri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Font typeface="Calibri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Font typeface="Calibri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Font typeface="Calibri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  <a:defRPr sz="1200"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■"/>
              <a:defRPr sz="1200"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  <a:defRPr sz="1200"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  <a:defRPr sz="1200"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■"/>
              <a:defRPr sz="1200"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  <a:defRPr sz="1200"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  <a:defRPr sz="1200"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■"/>
              <a:defRPr sz="12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  <a:defRPr sz="1200"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■"/>
              <a:defRPr sz="1200"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  <a:defRPr sz="1200"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  <a:defRPr sz="1200"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■"/>
              <a:defRPr sz="1200"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  <a:defRPr sz="1200"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  <a:defRPr sz="1200"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■"/>
              <a:defRPr sz="12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ctrTitle"/>
          </p:nvPr>
        </p:nvSpPr>
        <p:spPr>
          <a:xfrm>
            <a:off x="311708" y="744575"/>
            <a:ext cx="8520600" cy="98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Lecture 8: User Stories</a:t>
            </a:r>
            <a:endParaRPr/>
          </a:p>
        </p:txBody>
      </p:sp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311700" y="28341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Mia Mohammad Imran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Main Benefit of User Stories</a:t>
            </a:r>
            <a:endParaRPr/>
          </a:p>
        </p:txBody>
      </p:sp>
      <p:pic>
        <p:nvPicPr>
          <p:cNvPr id="115" name="Google Shape;11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2962" y="1203050"/>
            <a:ext cx="3778074" cy="3778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Stories Answer 3 Questions</a:t>
            </a:r>
            <a:endParaRPr/>
          </a:p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>
            <a:off x="311700" y="1152475"/>
            <a:ext cx="8520600" cy="129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>
                <a:solidFill>
                  <a:schemeClr val="dk1"/>
                </a:solidFill>
              </a:rPr>
              <a:t>W</a:t>
            </a:r>
            <a:r>
              <a:rPr lang="en">
                <a:solidFill>
                  <a:schemeClr val="dk1"/>
                </a:solidFill>
              </a:rPr>
              <a:t>ho needs the product?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>
                <a:solidFill>
                  <a:schemeClr val="dk1"/>
                </a:solidFill>
              </a:rPr>
              <a:t>What users (or specific personas) want?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>
                <a:solidFill>
                  <a:schemeClr val="dk1"/>
                </a:solidFill>
              </a:rPr>
              <a:t>What purpose can the developed product achieve?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2" name="Google Shape;122;p24"/>
          <p:cNvSpPr txBox="1"/>
          <p:nvPr>
            <p:ph idx="1" type="body"/>
          </p:nvPr>
        </p:nvSpPr>
        <p:spPr>
          <a:xfrm>
            <a:off x="311700" y="252407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User Story Structure</a:t>
            </a:r>
            <a:endParaRPr i="1"/>
          </a:p>
        </p:txBody>
      </p:sp>
      <p:sp>
        <p:nvSpPr>
          <p:cNvPr id="123" name="Google Shape;123;p24"/>
          <p:cNvSpPr/>
          <p:nvPr/>
        </p:nvSpPr>
        <p:spPr>
          <a:xfrm>
            <a:off x="903850" y="3220950"/>
            <a:ext cx="3091200" cy="1542900"/>
          </a:xfrm>
          <a:prstGeom prst="snip1Rect">
            <a:avLst>
              <a:gd fmla="val 16667" name="adj"/>
            </a:avLst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200">
                <a:solidFill>
                  <a:srgbClr val="274E13"/>
                </a:solidFill>
                <a:latin typeface="Calibri"/>
                <a:ea typeface="Calibri"/>
                <a:cs typeface="Calibri"/>
                <a:sym typeface="Calibri"/>
              </a:rPr>
              <a:t>"As a [type of user],</a:t>
            </a:r>
            <a:endParaRPr i="1" sz="2200">
              <a:solidFill>
                <a:srgbClr val="274E1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200">
                <a:solidFill>
                  <a:srgbClr val="274E13"/>
                </a:solidFill>
                <a:latin typeface="Calibri"/>
                <a:ea typeface="Calibri"/>
                <a:cs typeface="Calibri"/>
                <a:sym typeface="Calibri"/>
              </a:rPr>
              <a:t>I want [goal/desire],</a:t>
            </a:r>
            <a:endParaRPr i="1" sz="2200">
              <a:solidFill>
                <a:srgbClr val="274E1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200">
                <a:solidFill>
                  <a:srgbClr val="274E13"/>
                </a:solidFill>
                <a:latin typeface="Calibri"/>
                <a:ea typeface="Calibri"/>
                <a:cs typeface="Calibri"/>
                <a:sym typeface="Calibri"/>
              </a:rPr>
              <a:t>so that [benefit]"</a:t>
            </a:r>
            <a:endParaRPr i="1" sz="2200">
              <a:solidFill>
                <a:srgbClr val="274E1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5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Story Example</a:t>
            </a:r>
            <a:endParaRPr/>
          </a:p>
        </p:txBody>
      </p:sp>
      <p:sp>
        <p:nvSpPr>
          <p:cNvPr id="129" name="Google Shape;129;p25"/>
          <p:cNvSpPr txBox="1"/>
          <p:nvPr>
            <p:ph idx="1" type="body"/>
          </p:nvPr>
        </p:nvSpPr>
        <p:spPr>
          <a:xfrm>
            <a:off x="311700" y="1152475"/>
            <a:ext cx="8520600" cy="170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✅ Good Story: "As a busy parent, I want to order groceries online, so that I can save time on shopping"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❌ Bad Example: "The system shall implement an e-commerce module for grocery ordering"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Another Example</a:t>
            </a:r>
            <a:endParaRPr/>
          </a:p>
        </p:txBody>
      </p:sp>
      <p:sp>
        <p:nvSpPr>
          <p:cNvPr id="135" name="Google Shape;135;p26"/>
          <p:cNvSpPr txBox="1"/>
          <p:nvPr>
            <p:ph idx="1" type="body"/>
          </p:nvPr>
        </p:nvSpPr>
        <p:spPr>
          <a:xfrm>
            <a:off x="311700" y="1152475"/>
            <a:ext cx="8520600" cy="129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❌ Technical Requirement: "Implement OAuth2.0 authentication with Google"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✅ User Story: "As a new user, I want to sign up using my Google account, so that I can start using the app quickly"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Study - FoodieExpress App</a:t>
            </a:r>
            <a:endParaRPr/>
          </a:p>
        </p:txBody>
      </p:sp>
      <p:sp>
        <p:nvSpPr>
          <p:cNvPr id="141" name="Google Shape;141;p27"/>
          <p:cNvSpPr txBox="1"/>
          <p:nvPr>
            <p:ph idx="1" type="body"/>
          </p:nvPr>
        </p:nvSpPr>
        <p:spPr>
          <a:xfrm>
            <a:off x="311700" y="1152475"/>
            <a:ext cx="8520600" cy="283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Our Product Vision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1"/>
                </a:solidFill>
              </a:rPr>
              <a:t>"Connect hungry customers with local restaurants through the fastest, most reliable food delivery platform in the city."</a:t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User Stories can be from: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Customer Stories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Restaurant Owner Stories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Delivery Driver Stories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Sample User Stories</a:t>
            </a:r>
            <a:endParaRPr/>
          </a:p>
        </p:txBody>
      </p:sp>
      <p:sp>
        <p:nvSpPr>
          <p:cNvPr id="147" name="Google Shape;147;p28"/>
          <p:cNvSpPr txBox="1"/>
          <p:nvPr>
            <p:ph idx="1" type="body"/>
          </p:nvPr>
        </p:nvSpPr>
        <p:spPr>
          <a:xfrm>
            <a:off x="311700" y="1152475"/>
            <a:ext cx="8520600" cy="31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Customer Stories:</a:t>
            </a:r>
            <a:endParaRPr b="1"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"As a hungry customer, I want to browse restaurants by cuisine type, so that I can quickly find the food I'm craving."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"As a busy professional, I want to reorder my favorite meals with one click, so that I can get lunch quickly during my short break."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"As a health-conscious user, I want to see nutritional information for each dish, so that I can make informed dietary choices."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Restaurant Owner Stories:</a:t>
            </a:r>
            <a:endParaRPr b="1"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"As a restaurant owner, I want to update my menu in real-time, so that customers only see items that are currently available."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"As a small restaurant owner, I want to set my own delivery radius, so that I can manage delivery times effectively."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Delivery Driver Stories:</a:t>
            </a:r>
            <a:endParaRPr b="1"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"As a delivery driver, I want to see optimized routes, so that I can deliver more orders and earn more money."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"As a delivery driver, I want to update order status in real-time, so that customers know when to expect their food."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9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Story Components</a:t>
            </a:r>
            <a:endParaRPr/>
          </a:p>
        </p:txBody>
      </p:sp>
      <p:sp>
        <p:nvSpPr>
          <p:cNvPr id="153" name="Google Shape;153;p29"/>
          <p:cNvSpPr txBox="1"/>
          <p:nvPr>
            <p:ph idx="1" type="body"/>
          </p:nvPr>
        </p:nvSpPr>
        <p:spPr>
          <a:xfrm>
            <a:off x="311700" y="1152475"/>
            <a:ext cx="4232400" cy="253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Title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Description (Who/What/Why)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Acceptance Criteria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Story Points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Dependencies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Notes/Attachments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54" name="Google Shape;15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2375" y="2155188"/>
            <a:ext cx="5715000" cy="200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0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Acceptance Criteria</a:t>
            </a:r>
            <a:endParaRPr/>
          </a:p>
        </p:txBody>
      </p:sp>
      <p:sp>
        <p:nvSpPr>
          <p:cNvPr id="160" name="Google Shape;160;p30"/>
          <p:cNvSpPr txBox="1"/>
          <p:nvPr>
            <p:ph idx="1" type="body"/>
          </p:nvPr>
        </p:nvSpPr>
        <p:spPr>
          <a:xfrm>
            <a:off x="311700" y="1152475"/>
            <a:ext cx="8520600" cy="4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Format: Given/When/Then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61" name="Google Shape;161;p30"/>
          <p:cNvSpPr/>
          <p:nvPr/>
        </p:nvSpPr>
        <p:spPr>
          <a:xfrm>
            <a:off x="1123575" y="1792725"/>
            <a:ext cx="3695400" cy="1797600"/>
          </a:xfrm>
          <a:prstGeom prst="snip1Rect">
            <a:avLst>
              <a:gd fmla="val 16667" name="adj"/>
            </a:avLst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274E13"/>
                </a:solidFill>
                <a:latin typeface="Calibri"/>
                <a:ea typeface="Calibri"/>
                <a:cs typeface="Calibri"/>
                <a:sym typeface="Calibri"/>
              </a:rPr>
              <a:t>Given I'm on the login page</a:t>
            </a:r>
            <a:endParaRPr i="1" sz="1800">
              <a:solidFill>
                <a:srgbClr val="274E1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274E13"/>
                </a:solidFill>
                <a:latin typeface="Calibri"/>
                <a:ea typeface="Calibri"/>
                <a:cs typeface="Calibri"/>
                <a:sym typeface="Calibri"/>
              </a:rPr>
              <a:t>When I click "Sign in with Google"</a:t>
            </a:r>
            <a:endParaRPr i="1" sz="1800">
              <a:solidFill>
                <a:srgbClr val="274E1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274E13"/>
                </a:solidFill>
                <a:latin typeface="Calibri"/>
                <a:ea typeface="Calibri"/>
                <a:cs typeface="Calibri"/>
                <a:sym typeface="Calibri"/>
              </a:rPr>
              <a:t>Then I should be logged in</a:t>
            </a:r>
            <a:endParaRPr i="1" sz="1800">
              <a:solidFill>
                <a:srgbClr val="274E1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274E13"/>
                </a:solidFill>
                <a:latin typeface="Calibri"/>
                <a:ea typeface="Calibri"/>
                <a:cs typeface="Calibri"/>
                <a:sym typeface="Calibri"/>
              </a:rPr>
              <a:t>And directed to my dashboard</a:t>
            </a:r>
            <a:endParaRPr i="1" sz="1800">
              <a:solidFill>
                <a:srgbClr val="274E1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30"/>
          <p:cNvSpPr txBox="1"/>
          <p:nvPr/>
        </p:nvSpPr>
        <p:spPr>
          <a:xfrm>
            <a:off x="5521425" y="2458875"/>
            <a:ext cx="3000000" cy="1699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Make Them Specific: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❌ "User can search for restaurants"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✅ "User can search by cuisine type, restaurant name, or dish name and see results within 2 seconds"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1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Writing Good User Stories (INVEST Model)</a:t>
            </a:r>
            <a:endParaRPr/>
          </a:p>
        </p:txBody>
      </p:sp>
      <p:sp>
        <p:nvSpPr>
          <p:cNvPr id="168" name="Google Shape;168;p31"/>
          <p:cNvSpPr txBox="1"/>
          <p:nvPr>
            <p:ph idx="1" type="body"/>
          </p:nvPr>
        </p:nvSpPr>
        <p:spPr>
          <a:xfrm>
            <a:off x="311700" y="1152475"/>
            <a:ext cx="4260300" cy="253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Independent: Minimal dependencies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Negotiable: Room for discussion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Valuable: Clear benefit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Estimable: Team can size it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Small: Completable in sprint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Testable: Clear acceptance criteria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2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Complete Story Structure</a:t>
            </a:r>
            <a:endParaRPr/>
          </a:p>
        </p:txBody>
      </p:sp>
      <p:sp>
        <p:nvSpPr>
          <p:cNvPr id="174" name="Google Shape;174;p32"/>
          <p:cNvSpPr txBox="1"/>
          <p:nvPr>
            <p:ph idx="1" type="body"/>
          </p:nvPr>
        </p:nvSpPr>
        <p:spPr>
          <a:xfrm>
            <a:off x="311700" y="1152475"/>
            <a:ext cx="8520600" cy="383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TITLE</a:t>
            </a:r>
            <a:r>
              <a:rPr lang="en" sz="1300">
                <a:solidFill>
                  <a:schemeClr val="dk1"/>
                </a:solidFill>
              </a:rPr>
              <a:t>: Quick Reorder Functionality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USER STORY</a:t>
            </a:r>
            <a:r>
              <a:rPr lang="en" sz="1300">
                <a:solidFill>
                  <a:schemeClr val="dk1"/>
                </a:solidFill>
              </a:rPr>
              <a:t>: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As a busy professional,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I want to reorder my favorite meals with one click,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so that I can get lunch quickly during my short break.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ACCEPTANCE CRITERIA</a:t>
            </a:r>
            <a:r>
              <a:rPr lang="en" sz="1300">
                <a:solidFill>
                  <a:schemeClr val="dk1"/>
                </a:solidFill>
              </a:rPr>
              <a:t>: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- Given I have previous orders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- When I view my order history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- Then I see a "Reorder" button for each past order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- When I click "Reorder"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- Then all items are added to my cart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- And I'm taken to the checkout page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- And the estimated delivery time is displayed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DEPENDENCIES</a:t>
            </a:r>
            <a:r>
              <a:rPr lang="en" sz="1300">
                <a:solidFill>
                  <a:schemeClr val="dk1"/>
                </a:solidFill>
              </a:rPr>
              <a:t>: User account system, Order history feature  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NOTES</a:t>
            </a:r>
            <a:r>
              <a:rPr lang="en" sz="1300">
                <a:solidFill>
                  <a:schemeClr val="dk1"/>
                </a:solidFill>
              </a:rPr>
              <a:t>: Consider dietary restrictions changes since last order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CC4125"/>
                </a:solidFill>
              </a:rPr>
              <a:t>STORY POINTS</a:t>
            </a:r>
            <a:r>
              <a:rPr lang="en" sz="1300">
                <a:solidFill>
                  <a:srgbClr val="CC4125"/>
                </a:solidFill>
              </a:rPr>
              <a:t>: 5 (WE WILL TALK ABOUT STORY POINTS IN A DIFFERENT LECTURE)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Today’s Objectives</a:t>
            </a:r>
            <a:endParaRPr/>
          </a:p>
        </p:txBody>
      </p:sp>
      <p:sp>
        <p:nvSpPr>
          <p:cNvPr id="66" name="Google Shape;66;p15"/>
          <p:cNvSpPr txBox="1"/>
          <p:nvPr>
            <p:ph idx="1" type="body"/>
          </p:nvPr>
        </p:nvSpPr>
        <p:spPr>
          <a:xfrm>
            <a:off x="311700" y="1152475"/>
            <a:ext cx="8520600" cy="253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Recap: Code Review &amp; Git Practices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We will move back from “Practical” side to slight “</a:t>
            </a:r>
            <a:r>
              <a:rPr lang="en">
                <a:solidFill>
                  <a:schemeClr val="dk1"/>
                </a:solidFill>
              </a:rPr>
              <a:t>Theoretical</a:t>
            </a:r>
            <a:r>
              <a:rPr lang="en">
                <a:solidFill>
                  <a:schemeClr val="dk1"/>
                </a:solidFill>
              </a:rPr>
              <a:t>” side one more time</a:t>
            </a:r>
            <a:endParaRPr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Shift focus from how we build to what we build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Today’s topic: </a:t>
            </a:r>
            <a:r>
              <a:rPr b="1" lang="en" u="sng">
                <a:solidFill>
                  <a:schemeClr val="dk1"/>
                </a:solidFill>
              </a:rPr>
              <a:t>User Stories &amp; EPICs</a:t>
            </a:r>
            <a:endParaRPr b="1" u="sng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Moved forward this topic so that you don’t need to be congested with assignments later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3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In-class Group</a:t>
            </a:r>
            <a:r>
              <a:rPr lang="en"/>
              <a:t> Activity [5-6 Minutes]</a:t>
            </a:r>
            <a:endParaRPr/>
          </a:p>
        </p:txBody>
      </p:sp>
      <p:sp>
        <p:nvSpPr>
          <p:cNvPr id="180" name="Google Shape;180;p33"/>
          <p:cNvSpPr txBox="1"/>
          <p:nvPr>
            <p:ph idx="1" type="body"/>
          </p:nvPr>
        </p:nvSpPr>
        <p:spPr>
          <a:xfrm>
            <a:off x="311700" y="1152475"/>
            <a:ext cx="4520700" cy="36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Form group of 2</a:t>
            </a:r>
            <a:r>
              <a:rPr lang="en" sz="1800">
                <a:solidFill>
                  <a:schemeClr val="dk1"/>
                </a:solidFill>
              </a:rPr>
              <a:t>-3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Write at least 5-10 user stories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Different perspectives needed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dk1"/>
                </a:solidFill>
              </a:rPr>
              <a:t>Feel Free to design any App you want!</a:t>
            </a:r>
            <a:endParaRPr sz="1800" u="sng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M</a:t>
            </a:r>
            <a:r>
              <a:rPr lang="en" sz="1800">
                <a:solidFill>
                  <a:schemeClr val="dk1"/>
                </a:solidFill>
              </a:rPr>
              <a:t>aybe the project you have proposed</a:t>
            </a:r>
            <a:endParaRPr sz="1800" u="sng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Write them down in this format: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</a:rPr>
              <a:t>"As a [type of user], </a:t>
            </a:r>
            <a:endParaRPr i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</a:rPr>
              <a:t>I want [goal/desire], </a:t>
            </a:r>
            <a:endParaRPr i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</a:rPr>
              <a:t>so that [benefit]"</a:t>
            </a:r>
            <a:endParaRPr i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FF"/>
                </a:solidFill>
              </a:rPr>
              <a:t>Use google doc. OR paper/pen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181" name="Google Shape;181;p33"/>
          <p:cNvSpPr txBox="1"/>
          <p:nvPr>
            <p:ph idx="2" type="body"/>
          </p:nvPr>
        </p:nvSpPr>
        <p:spPr>
          <a:xfrm>
            <a:off x="4832400" y="1152475"/>
            <a:ext cx="3999900" cy="23736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Example: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FoodieExpress App: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User Stories can be from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Customer perspective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Restaurant Owner view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Delivery Driver needs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Admin requirements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4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Stories to Bigger Work</a:t>
            </a:r>
            <a:endParaRPr/>
          </a:p>
        </p:txBody>
      </p:sp>
      <p:sp>
        <p:nvSpPr>
          <p:cNvPr id="187" name="Google Shape;187;p34"/>
          <p:cNvSpPr txBox="1"/>
          <p:nvPr>
            <p:ph idx="1" type="body"/>
          </p:nvPr>
        </p:nvSpPr>
        <p:spPr>
          <a:xfrm>
            <a:off x="311700" y="1152475"/>
            <a:ext cx="8520600" cy="129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 single story is small and focused.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But real products require many related stories.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These related stories need grouping → that’s where </a:t>
            </a:r>
            <a:r>
              <a:rPr b="1" lang="en">
                <a:solidFill>
                  <a:schemeClr val="dk1"/>
                </a:solidFill>
              </a:rPr>
              <a:t>EPICs</a:t>
            </a:r>
            <a:r>
              <a:rPr lang="en">
                <a:solidFill>
                  <a:schemeClr val="dk1"/>
                </a:solidFill>
              </a:rPr>
              <a:t> come in.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5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an EPIC?</a:t>
            </a:r>
            <a:endParaRPr/>
          </a:p>
        </p:txBody>
      </p:sp>
      <p:sp>
        <p:nvSpPr>
          <p:cNvPr id="193" name="Google Shape;193;p35"/>
          <p:cNvSpPr txBox="1"/>
          <p:nvPr>
            <p:ph idx="1" type="body"/>
          </p:nvPr>
        </p:nvSpPr>
        <p:spPr>
          <a:xfrm>
            <a:off x="311700" y="1142807"/>
            <a:ext cx="8520600" cy="129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An EPIC is a large body of work that can be split into smaller user stories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Too big for a single sprint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Provides context and grouping for related stories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6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an EPIC?</a:t>
            </a:r>
            <a:endParaRPr/>
          </a:p>
        </p:txBody>
      </p:sp>
      <p:sp>
        <p:nvSpPr>
          <p:cNvPr id="199" name="Google Shape;199;p36"/>
          <p:cNvSpPr txBox="1"/>
          <p:nvPr>
            <p:ph idx="1" type="body"/>
          </p:nvPr>
        </p:nvSpPr>
        <p:spPr>
          <a:xfrm>
            <a:off x="311700" y="1142807"/>
            <a:ext cx="8520600" cy="129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An EPIC is a large body of work that can be split into smaller user stories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Too big for a single sprint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Provides context and grouping for related stories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00" name="Google Shape;20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7670" y="2435800"/>
            <a:ext cx="4492630" cy="256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7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</a:t>
            </a:r>
            <a:endParaRPr/>
          </a:p>
        </p:txBody>
      </p:sp>
      <p:sp>
        <p:nvSpPr>
          <p:cNvPr id="206" name="Google Shape;206;p37"/>
          <p:cNvSpPr txBox="1"/>
          <p:nvPr>
            <p:ph idx="1" type="body"/>
          </p:nvPr>
        </p:nvSpPr>
        <p:spPr>
          <a:xfrm>
            <a:off x="311700" y="1152475"/>
            <a:ext cx="8520600" cy="125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EPIC: </a:t>
            </a:r>
            <a:r>
              <a:rPr i="1" lang="en">
                <a:solidFill>
                  <a:schemeClr val="dk1"/>
                </a:solidFill>
              </a:rPr>
              <a:t>“As a checking account holder, I want to deposit a check from my mobile device, so that I don’t have to waste time going to the bank.”</a:t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What are the assumptions here?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7" name="Google Shape;207;p37"/>
          <p:cNvSpPr txBox="1"/>
          <p:nvPr/>
        </p:nvSpPr>
        <p:spPr>
          <a:xfrm>
            <a:off x="1423200" y="2631675"/>
            <a:ext cx="5388300" cy="4617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User already have a checking account account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37"/>
          <p:cNvSpPr txBox="1"/>
          <p:nvPr/>
        </p:nvSpPr>
        <p:spPr>
          <a:xfrm>
            <a:off x="1715450" y="3106025"/>
            <a:ext cx="5096100" cy="4617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User has username and password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37"/>
          <p:cNvSpPr txBox="1"/>
          <p:nvPr/>
        </p:nvSpPr>
        <p:spPr>
          <a:xfrm>
            <a:off x="1976400" y="3567725"/>
            <a:ext cx="4835100" cy="4617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User has a signed check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37"/>
          <p:cNvSpPr txBox="1"/>
          <p:nvPr/>
        </p:nvSpPr>
        <p:spPr>
          <a:xfrm>
            <a:off x="2216100" y="4029425"/>
            <a:ext cx="4595400" cy="4617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User has photographed the check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37"/>
          <p:cNvSpPr txBox="1"/>
          <p:nvPr/>
        </p:nvSpPr>
        <p:spPr>
          <a:xfrm>
            <a:off x="2536800" y="4491125"/>
            <a:ext cx="4274700" cy="4617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User confirms the deposit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8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FoodieExpress App</a:t>
            </a:r>
            <a:endParaRPr/>
          </a:p>
        </p:txBody>
      </p:sp>
      <p:sp>
        <p:nvSpPr>
          <p:cNvPr id="217" name="Google Shape;217;p38"/>
          <p:cNvSpPr txBox="1"/>
          <p:nvPr>
            <p:ph idx="1" type="body"/>
          </p:nvPr>
        </p:nvSpPr>
        <p:spPr>
          <a:xfrm>
            <a:off x="311700" y="1152475"/>
            <a:ext cx="8520600" cy="36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">
                <a:solidFill>
                  <a:schemeClr val="dk1"/>
                </a:solidFill>
              </a:rPr>
              <a:t>EPIC</a:t>
            </a:r>
            <a:r>
              <a:rPr lang="en">
                <a:solidFill>
                  <a:schemeClr val="dk1"/>
                </a:solidFill>
              </a:rPr>
              <a:t>: </a:t>
            </a:r>
            <a:r>
              <a:rPr i="1" lang="en">
                <a:solidFill>
                  <a:schemeClr val="dk1"/>
                </a:solidFill>
              </a:rPr>
              <a:t>“As a customer, I want to manage my food orders end-to-end, so that I have complete control over my dining experience.”</a:t>
            </a:r>
            <a:endParaRPr i="1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Stories under this EPIC:</a:t>
            </a:r>
            <a:endParaRPr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Browse restaurants and menus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Add items to cart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Apply discounts and promotions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Choose delivery time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Make payment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Track order status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Rate and review order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Handle order issues/refunds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9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Stories and EPICs Relate</a:t>
            </a:r>
            <a:endParaRPr/>
          </a:p>
        </p:txBody>
      </p:sp>
      <p:sp>
        <p:nvSpPr>
          <p:cNvPr id="223" name="Google Shape;223;p39"/>
          <p:cNvSpPr txBox="1"/>
          <p:nvPr>
            <p:ph idx="1" type="body"/>
          </p:nvPr>
        </p:nvSpPr>
        <p:spPr>
          <a:xfrm>
            <a:off x="311700" y="1152475"/>
            <a:ext cx="4260300" cy="337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">
                <a:solidFill>
                  <a:schemeClr val="dk1"/>
                </a:solidFill>
              </a:rPr>
              <a:t>User Story</a:t>
            </a:r>
            <a:r>
              <a:rPr lang="en">
                <a:solidFill>
                  <a:schemeClr val="dk1"/>
                </a:solidFill>
              </a:rPr>
              <a:t> = one small piece of functionality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">
                <a:solidFill>
                  <a:schemeClr val="dk1"/>
                </a:solidFill>
              </a:rPr>
              <a:t>EPIC</a:t>
            </a:r>
            <a:r>
              <a:rPr lang="en">
                <a:solidFill>
                  <a:schemeClr val="dk1"/>
                </a:solidFill>
              </a:rPr>
              <a:t> = a collection of related stories that deliver a bigger feature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Relationship: </a:t>
            </a:r>
            <a:r>
              <a:rPr i="1" lang="en">
                <a:solidFill>
                  <a:schemeClr val="dk1"/>
                </a:solidFill>
              </a:rPr>
              <a:t>Stories are written first, then grouped into EPICs when needed for structure and backlog management</a:t>
            </a:r>
            <a:endParaRPr/>
          </a:p>
        </p:txBody>
      </p:sp>
      <p:sp>
        <p:nvSpPr>
          <p:cNvPr id="224" name="Google Shape;224;p39"/>
          <p:cNvSpPr txBox="1"/>
          <p:nvPr>
            <p:ph idx="1" type="body"/>
          </p:nvPr>
        </p:nvSpPr>
        <p:spPr>
          <a:xfrm>
            <a:off x="4572000" y="1152475"/>
            <a:ext cx="4260300" cy="349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🏢 EPIC: Customer Order Management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├── 📄 Story: Browse restaurants by cuisine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├── 📄 Story: Add items to cart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├── 📄 Story: Apply discount codes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├── 📄 Story: Schedule delivery time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├── 📄 Story: Process payment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├── 📄 Story: Track order status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└── 📄 Story: Rate completed order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0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Story Mapping</a:t>
            </a:r>
            <a:endParaRPr/>
          </a:p>
        </p:txBody>
      </p:sp>
      <p:sp>
        <p:nvSpPr>
          <p:cNvPr id="230" name="Google Shape;230;p40"/>
          <p:cNvSpPr txBox="1"/>
          <p:nvPr>
            <p:ph idx="1" type="body"/>
          </p:nvPr>
        </p:nvSpPr>
        <p:spPr>
          <a:xfrm>
            <a:off x="311700" y="1152475"/>
            <a:ext cx="8520600" cy="380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What is Story Mapping?</a:t>
            </a:r>
            <a:endParaRPr b="1">
              <a:solidFill>
                <a:schemeClr val="dk1"/>
              </a:solidFill>
            </a:endParaRPr>
          </a:p>
          <a:p>
            <a:pPr indent="0" lvl="0" marL="381000" marR="3810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A visual exercise that helps product teams understand the user journey and organize user stories into a useful model for prioritizing features and planning releases.</a:t>
            </a:r>
            <a:endParaRPr b="1">
              <a:solidFill>
                <a:srgbClr val="0000FF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Visual organization of user stories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Shows user journey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" u="sng">
                <a:solidFill>
                  <a:schemeClr val="dk1"/>
                </a:solidFill>
              </a:rPr>
              <a:t>Gives you the bigger picture of the product</a:t>
            </a:r>
            <a:endParaRPr b="1" u="sng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Identifies </a:t>
            </a:r>
            <a:r>
              <a:rPr lang="en">
                <a:solidFill>
                  <a:srgbClr val="274E13"/>
                </a:solidFill>
              </a:rPr>
              <a:t>MVP (minimum viable product)</a:t>
            </a:r>
            <a:endParaRPr>
              <a:solidFill>
                <a:srgbClr val="274E13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Helps release planning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1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Story Map is 2D Visual Structure</a:t>
            </a:r>
            <a:endParaRPr/>
          </a:p>
        </p:txBody>
      </p:sp>
      <p:pic>
        <p:nvPicPr>
          <p:cNvPr id="236" name="Google Shape;23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8" y="1188075"/>
            <a:ext cx="5858221" cy="377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41"/>
          <p:cNvSpPr txBox="1"/>
          <p:nvPr/>
        </p:nvSpPr>
        <p:spPr>
          <a:xfrm>
            <a:off x="6144000" y="1632925"/>
            <a:ext cx="3000000" cy="31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Horizontal Axis (User Journey):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main activities users do to accomplish their goal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Vertical Axis (Priority/Detail):</a:t>
            </a:r>
            <a:endParaRPr b="1"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Top: High-level user activities (backbone)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Middle: User tasks (walking skeleton)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Bottom: Sub-tasks and details (nice-to-haves)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2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They Connect</a:t>
            </a:r>
            <a:endParaRPr/>
          </a:p>
        </p:txBody>
      </p:sp>
      <p:sp>
        <p:nvSpPr>
          <p:cNvPr id="243" name="Google Shape;243;p42"/>
          <p:cNvSpPr txBox="1"/>
          <p:nvPr>
            <p:ph idx="1" type="body"/>
          </p:nvPr>
        </p:nvSpPr>
        <p:spPr>
          <a:xfrm>
            <a:off x="311700" y="1152475"/>
            <a:ext cx="8520600" cy="205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1" lang="en">
                <a:solidFill>
                  <a:schemeClr val="dk1"/>
                </a:solidFill>
              </a:rPr>
              <a:t>Epics contain multiple user stories</a:t>
            </a:r>
            <a:r>
              <a:rPr lang="en">
                <a:solidFill>
                  <a:schemeClr val="dk1"/>
                </a:solidFill>
              </a:rPr>
              <a:t> - You break down large epics into smaller, actionable user stories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1" lang="en">
                <a:solidFill>
                  <a:schemeClr val="dk1"/>
                </a:solidFill>
              </a:rPr>
              <a:t>User story mapping organizes these stories</a:t>
            </a:r>
            <a:r>
              <a:rPr lang="en">
                <a:solidFill>
                  <a:schemeClr val="dk1"/>
                </a:solidFill>
              </a:rPr>
              <a:t> - The map shows how individual stories fit into the broader user journey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1" lang="en">
                <a:solidFill>
                  <a:schemeClr val="dk1"/>
                </a:solidFill>
              </a:rPr>
              <a:t>User story mapping helps prioritize epic breakdown</a:t>
            </a:r>
            <a:r>
              <a:rPr lang="en">
                <a:solidFill>
                  <a:schemeClr val="dk1"/>
                </a:solidFill>
              </a:rPr>
              <a:t> - By visualizing the user flow, you can better decide which parts of an epic to tackle first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Consider You are Building a Software…</a:t>
            </a:r>
            <a:endParaRPr/>
          </a:p>
        </p:txBody>
      </p:sp>
      <p:sp>
        <p:nvSpPr>
          <p:cNvPr id="72" name="Google Shape;72;p16"/>
          <p:cNvSpPr txBox="1"/>
          <p:nvPr>
            <p:ph idx="1" type="body"/>
          </p:nvPr>
        </p:nvSpPr>
        <p:spPr>
          <a:xfrm>
            <a:off x="311700" y="1152475"/>
            <a:ext cx="8520600" cy="129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</a:rPr>
              <a:t>"Connect hungry customers with local restaurants through the fastest, most reliable food delivery platform in the city.</a:t>
            </a:r>
            <a:r>
              <a:rPr b="1" i="1" lang="en">
                <a:solidFill>
                  <a:schemeClr val="dk1"/>
                </a:solidFill>
              </a:rPr>
              <a:t>"</a:t>
            </a:r>
            <a:endParaRPr b="1" i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For this for product from </a:t>
            </a:r>
            <a:r>
              <a:rPr b="1" lang="en">
                <a:solidFill>
                  <a:schemeClr val="dk1"/>
                </a:solidFill>
              </a:rPr>
              <a:t>Vision</a:t>
            </a:r>
            <a:r>
              <a:rPr lang="en">
                <a:solidFill>
                  <a:schemeClr val="dk1"/>
                </a:solidFill>
              </a:rPr>
              <a:t> to become</a:t>
            </a:r>
            <a:r>
              <a:rPr b="1" lang="en">
                <a:solidFill>
                  <a:schemeClr val="dk1"/>
                </a:solidFill>
              </a:rPr>
              <a:t> Reality</a:t>
            </a:r>
            <a:r>
              <a:rPr lang="en">
                <a:solidFill>
                  <a:schemeClr val="dk1"/>
                </a:solidFill>
              </a:rPr>
              <a:t> what is need?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3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</a:t>
            </a:r>
            <a:endParaRPr/>
          </a:p>
        </p:txBody>
      </p:sp>
      <p:sp>
        <p:nvSpPr>
          <p:cNvPr id="249" name="Google Shape;249;p43"/>
          <p:cNvSpPr txBox="1"/>
          <p:nvPr>
            <p:ph idx="1" type="body"/>
          </p:nvPr>
        </p:nvSpPr>
        <p:spPr>
          <a:xfrm>
            <a:off x="311700" y="1152475"/>
            <a:ext cx="8520600" cy="253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Top-level flow: Browse → Order → Pay → Track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Stories under each:</a:t>
            </a:r>
            <a:endParaRPr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Browse: </a:t>
            </a:r>
            <a:r>
              <a:rPr i="1" lang="en" sz="1800">
                <a:solidFill>
                  <a:schemeClr val="dk1"/>
                </a:solidFill>
              </a:rPr>
              <a:t>“As a customer, I want to search for restaurants by cuisine.”</a:t>
            </a:r>
            <a:endParaRPr i="1"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Order: </a:t>
            </a:r>
            <a:r>
              <a:rPr i="1" lang="en" sz="1800">
                <a:solidFill>
                  <a:schemeClr val="dk1"/>
                </a:solidFill>
              </a:rPr>
              <a:t>“As a customer, I want to add meals to a cart.”</a:t>
            </a:r>
            <a:endParaRPr i="1"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Pay: </a:t>
            </a:r>
            <a:r>
              <a:rPr i="1" lang="en" sz="1800">
                <a:solidFill>
                  <a:schemeClr val="dk1"/>
                </a:solidFill>
              </a:rPr>
              <a:t>“As a customer, I want to pay with credit card.”</a:t>
            </a:r>
            <a:endParaRPr i="1"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i="1" lang="en" sz="1800">
                <a:solidFill>
                  <a:schemeClr val="dk1"/>
                </a:solidFill>
              </a:rPr>
              <a:t>… 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13900"/>
            <a:ext cx="8839200" cy="6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262150"/>
            <a:ext cx="8839200" cy="140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716800"/>
            <a:ext cx="8839200" cy="220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5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to Create a Story Map?</a:t>
            </a:r>
            <a:endParaRPr/>
          </a:p>
        </p:txBody>
      </p:sp>
      <p:sp>
        <p:nvSpPr>
          <p:cNvPr id="262" name="Google Shape;262;p45"/>
          <p:cNvSpPr txBox="1"/>
          <p:nvPr>
            <p:ph idx="1" type="body"/>
          </p:nvPr>
        </p:nvSpPr>
        <p:spPr>
          <a:xfrm>
            <a:off x="311700" y="1152475"/>
            <a:ext cx="8520600" cy="345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Project inception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New product feature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Major redesign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Roadmap planning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Release strategy development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❌ Not Needed For: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Small bug fixes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Minor enhancements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Technical debt work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Single user stories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6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Create a Story Map</a:t>
            </a:r>
            <a:endParaRPr/>
          </a:p>
        </p:txBody>
      </p:sp>
      <p:sp>
        <p:nvSpPr>
          <p:cNvPr id="268" name="Google Shape;268;p46"/>
          <p:cNvSpPr txBox="1"/>
          <p:nvPr>
            <p:ph idx="1" type="body"/>
          </p:nvPr>
        </p:nvSpPr>
        <p:spPr>
          <a:xfrm>
            <a:off x="311700" y="1152475"/>
            <a:ext cx="8520600" cy="26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Frame the Problem</a:t>
            </a:r>
            <a:endParaRPr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Who are your users?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What's their goal?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Map the Journey</a:t>
            </a:r>
            <a:endParaRPr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List major user activities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Arrange in sequence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Add detailed stories below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69" name="Google Shape;269;p46"/>
          <p:cNvSpPr txBox="1"/>
          <p:nvPr/>
        </p:nvSpPr>
        <p:spPr>
          <a:xfrm>
            <a:off x="4539275" y="1555950"/>
            <a:ext cx="2496900" cy="10158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good way to do is using sticky notes and arranging them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46"/>
          <p:cNvSpPr/>
          <p:nvPr/>
        </p:nvSpPr>
        <p:spPr>
          <a:xfrm>
            <a:off x="4572000" y="2748600"/>
            <a:ext cx="1523100" cy="928800"/>
          </a:xfrm>
          <a:prstGeom prst="snip1Rect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46"/>
          <p:cNvSpPr/>
          <p:nvPr/>
        </p:nvSpPr>
        <p:spPr>
          <a:xfrm>
            <a:off x="6095100" y="2748600"/>
            <a:ext cx="1523100" cy="928800"/>
          </a:xfrm>
          <a:prstGeom prst="snip1Rect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46"/>
          <p:cNvSpPr/>
          <p:nvPr/>
        </p:nvSpPr>
        <p:spPr>
          <a:xfrm>
            <a:off x="7618200" y="2748600"/>
            <a:ext cx="1523100" cy="928800"/>
          </a:xfrm>
          <a:prstGeom prst="snip1Rect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46"/>
          <p:cNvSpPr/>
          <p:nvPr/>
        </p:nvSpPr>
        <p:spPr>
          <a:xfrm>
            <a:off x="5253750" y="3677400"/>
            <a:ext cx="1523100" cy="928800"/>
          </a:xfrm>
          <a:prstGeom prst="snip1Rect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46"/>
          <p:cNvSpPr/>
          <p:nvPr/>
        </p:nvSpPr>
        <p:spPr>
          <a:xfrm>
            <a:off x="6776850" y="3677400"/>
            <a:ext cx="1523100" cy="928800"/>
          </a:xfrm>
          <a:prstGeom prst="snip1Rect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7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 Activity 2: Create Story Map</a:t>
            </a:r>
            <a:r>
              <a:rPr lang="en"/>
              <a:t> [5-6 Minutes]</a:t>
            </a:r>
            <a:endParaRPr/>
          </a:p>
        </p:txBody>
      </p:sp>
      <p:sp>
        <p:nvSpPr>
          <p:cNvPr id="280" name="Google Shape;280;p47"/>
          <p:cNvSpPr txBox="1"/>
          <p:nvPr>
            <p:ph idx="1" type="body"/>
          </p:nvPr>
        </p:nvSpPr>
        <p:spPr>
          <a:xfrm>
            <a:off x="311700" y="1152475"/>
            <a:ext cx="8520600" cy="129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Take your user stories from Activity 1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Identify the main user journey (3-5 major activities)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Organize your stories under these activities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Prioritize: Which stories are essential vs. nice-to-have?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81" name="Google Shape;281;p47"/>
          <p:cNvSpPr txBox="1"/>
          <p:nvPr/>
        </p:nvSpPr>
        <p:spPr>
          <a:xfrm>
            <a:off x="311700" y="2530368"/>
            <a:ext cx="5261400" cy="4617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this template: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47"/>
          <p:cNvSpPr txBox="1"/>
          <p:nvPr/>
        </p:nvSpPr>
        <p:spPr>
          <a:xfrm>
            <a:off x="311700" y="2987074"/>
            <a:ext cx="5261400" cy="2124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Activity 1 → Activity 2 → Activity 3 → Activity 4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Essential: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□ Story A   □ Story C   □ Story E   □ Story 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Nice-to-have: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□ Story B   □ Story D   □ Story F   □ Story H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8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Minimum Viable Product</a:t>
            </a:r>
            <a:endParaRPr/>
          </a:p>
        </p:txBody>
      </p:sp>
      <p:sp>
        <p:nvSpPr>
          <p:cNvPr id="288" name="Google Shape;288;p48"/>
          <p:cNvSpPr txBox="1"/>
          <p:nvPr>
            <p:ph idx="1" type="body"/>
          </p:nvPr>
        </p:nvSpPr>
        <p:spPr>
          <a:xfrm>
            <a:off x="311700" y="1152475"/>
            <a:ext cx="3999900" cy="396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FF"/>
                </a:solidFill>
              </a:rPr>
              <a:t>Minimum Viable Product: The smallest version of your product that delivers core value to early customers and enables maximum learning.</a:t>
            </a:r>
            <a:endParaRPr b="1"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MVP Selection Using Story Maps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Step 1:</a:t>
            </a:r>
            <a:r>
              <a:rPr lang="en" sz="1800">
                <a:solidFill>
                  <a:schemeClr val="dk1"/>
                </a:solidFill>
              </a:rPr>
              <a:t> Identify your core user journey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Step 2:</a:t>
            </a:r>
            <a:r>
              <a:rPr lang="en" sz="1800">
                <a:solidFill>
                  <a:schemeClr val="dk1"/>
                </a:solidFill>
              </a:rPr>
              <a:t> Select only the essential stories for each activity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Step 3:</a:t>
            </a:r>
            <a:r>
              <a:rPr lang="en" sz="1800">
                <a:solidFill>
                  <a:schemeClr val="dk1"/>
                </a:solidFill>
              </a:rPr>
              <a:t> Remove any story that doesn't directly support the main value proposition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89" name="Google Shape;289;p48"/>
          <p:cNvSpPr txBox="1"/>
          <p:nvPr>
            <p:ph idx="2" type="body"/>
          </p:nvPr>
        </p:nvSpPr>
        <p:spPr>
          <a:xfrm>
            <a:off x="4832400" y="1152475"/>
            <a:ext cx="3999900" cy="36480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MVP Example: Car Evolution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🛴 Skateboard (MVP)</a:t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Gets you from A to B</a:t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Tests basic mobility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🛵 Scooter</a:t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Adds motor</a:t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More convenience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🚗 Car</a:t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Full feature set</a:t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Complete solution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9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Defining Your MVP</a:t>
            </a:r>
            <a:endParaRPr/>
          </a:p>
        </p:txBody>
      </p:sp>
      <p:sp>
        <p:nvSpPr>
          <p:cNvPr id="295" name="Google Shape;295;p49"/>
          <p:cNvSpPr txBox="1"/>
          <p:nvPr>
            <p:ph idx="1" type="body"/>
          </p:nvPr>
        </p:nvSpPr>
        <p:spPr>
          <a:xfrm>
            <a:off x="311700" y="1152475"/>
            <a:ext cx="5474400" cy="40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Example: </a:t>
            </a:r>
            <a:r>
              <a:rPr lang="en">
                <a:solidFill>
                  <a:schemeClr val="dk1"/>
                </a:solidFill>
              </a:rPr>
              <a:t>FoodieExpress</a:t>
            </a:r>
            <a:r>
              <a:rPr lang="en">
                <a:solidFill>
                  <a:schemeClr val="dk1"/>
                </a:solidFill>
              </a:rPr>
              <a:t> App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i="1" lang="en">
                <a:solidFill>
                  <a:schemeClr val="dk1"/>
                </a:solidFill>
              </a:rPr>
              <a:t>Core Value: "Get food delivered from local restaurants"</a:t>
            </a:r>
            <a:endParaRPr i="1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MVP:</a:t>
            </a:r>
            <a:endParaRPr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Browse nearby restaurants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View basic menu with prices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Add items to cart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Enter delivery address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Pay with credit card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Track order status (3 states: confirmed, preparing, delivered)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Later: </a:t>
            </a:r>
            <a:r>
              <a:rPr lang="en" sz="1800">
                <a:solidFill>
                  <a:schemeClr val="dk1"/>
                </a:solidFill>
              </a:rPr>
              <a:t>Advanced filters, favorites, reviews, loyalty program, multiple payment methods, real-time GPS tracking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96" name="Google Shape;296;p49"/>
          <p:cNvSpPr txBox="1"/>
          <p:nvPr>
            <p:ph idx="4294967295" type="body"/>
          </p:nvPr>
        </p:nvSpPr>
        <p:spPr>
          <a:xfrm>
            <a:off x="5786025" y="1152475"/>
            <a:ext cx="2730600" cy="39804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🛴 MVP v1: Basic Ordering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Browse restaurants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Order food 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Basic payment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Simple status updates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🛵 MVP v2: Enhanced Experience 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Restaurant ratings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Order history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Multiple payment options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Estimated delivery times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🚗 Full Product: Complete Platform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Advanced search &amp; filters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Loyalty program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Social features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Restaurant analytics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Driver optimization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0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Go Through</a:t>
            </a:r>
            <a:endParaRPr/>
          </a:p>
        </p:txBody>
      </p:sp>
      <p:sp>
        <p:nvSpPr>
          <p:cNvPr id="302" name="Google Shape;302;p50"/>
          <p:cNvSpPr txBox="1"/>
          <p:nvPr>
            <p:ph idx="1" type="body"/>
          </p:nvPr>
        </p:nvSpPr>
        <p:spPr>
          <a:xfrm>
            <a:off x="311700" y="1152475"/>
            <a:ext cx="8520600" cy="15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Check the page uploaded in the lecture modules on Canvas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Note the apps designed by Claude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It’s </a:t>
            </a:r>
            <a:r>
              <a:rPr lang="en">
                <a:solidFill>
                  <a:schemeClr val="dk1"/>
                </a:solidFill>
              </a:rPr>
              <a:t>missing</a:t>
            </a:r>
            <a:r>
              <a:rPr lang="en">
                <a:solidFill>
                  <a:schemeClr val="dk1"/>
                </a:solidFill>
              </a:rPr>
              <a:t> the exact format on how to write user stories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Use it just to get the idea and not as a template as it is not completely correct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1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Common Pitfalls &amp; Best Practices</a:t>
            </a:r>
            <a:endParaRPr/>
          </a:p>
        </p:txBody>
      </p:sp>
      <p:sp>
        <p:nvSpPr>
          <p:cNvPr id="308" name="Google Shape;308;p51"/>
          <p:cNvSpPr txBox="1"/>
          <p:nvPr>
            <p:ph idx="1" type="body"/>
          </p:nvPr>
        </p:nvSpPr>
        <p:spPr>
          <a:xfrm>
            <a:off x="311700" y="1152475"/>
            <a:ext cx="8520600" cy="411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❌ Common Mistakes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1. Writing Technical Stories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Bad: "Implement user authentication microservice"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Good: "As a new user, I want to create an account quickly, so that I can start using the app"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2. Stories Too Large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Bad: "As a user, I want a complete dashboard with analytics, reports, and user management"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Good: Break into separate stories for each major function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3. Missing the "So That" (No Clear Value)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Bad: "As a user, I want to see a list of products"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Good: "As a customer, I want to see a list of products, so that I can compare options and make a purchase decision"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4. Vague Acceptance Criteria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Bad: "System should be fast and user-friendly"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Good: "Search results appear within 2 seconds, display is mobile-responsive"</a:t>
            </a:r>
            <a:endParaRPr sz="16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2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Best Practices</a:t>
            </a:r>
            <a:endParaRPr/>
          </a:p>
        </p:txBody>
      </p:sp>
      <p:sp>
        <p:nvSpPr>
          <p:cNvPr id="314" name="Google Shape;314;p52"/>
          <p:cNvSpPr txBox="1"/>
          <p:nvPr>
            <p:ph idx="1" type="body"/>
          </p:nvPr>
        </p:nvSpPr>
        <p:spPr>
          <a:xfrm>
            <a:off x="311700" y="1152475"/>
            <a:ext cx="8520600" cy="411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</a:rPr>
              <a:t>1. Start with User Research</a:t>
            </a:r>
            <a:endParaRPr b="1"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 sz="1400">
                <a:solidFill>
                  <a:schemeClr val="dk1"/>
                </a:solidFill>
              </a:rPr>
              <a:t>Interview real users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 sz="1400">
                <a:solidFill>
                  <a:schemeClr val="dk1"/>
                </a:solidFill>
              </a:rPr>
              <a:t>Create personas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 sz="1400">
                <a:solidFill>
                  <a:schemeClr val="dk1"/>
                </a:solidFill>
              </a:rPr>
              <a:t>Understand actual problems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</a:rPr>
              <a:t>2. Collaborate on Story Writing</a:t>
            </a:r>
            <a:endParaRPr b="1"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 sz="1400">
                <a:solidFill>
                  <a:schemeClr val="dk1"/>
                </a:solidFill>
              </a:rPr>
              <a:t>Include developers, designers, product owners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 sz="1400">
                <a:solidFill>
                  <a:schemeClr val="dk1"/>
                </a:solidFill>
              </a:rPr>
              <a:t>Stories are conversation starters, not complete specifications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 sz="1400">
                <a:solidFill>
                  <a:schemeClr val="dk1"/>
                </a:solidFill>
              </a:rPr>
              <a:t>Refine through discussion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</a:rPr>
              <a:t>3. Keep Stories Visible</a:t>
            </a:r>
            <a:endParaRPr b="1"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 sz="1400">
                <a:solidFill>
                  <a:schemeClr val="dk1"/>
                </a:solidFill>
              </a:rPr>
              <a:t>Use physical or digital boards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 sz="1400">
                <a:solidFill>
                  <a:schemeClr val="dk1"/>
                </a:solidFill>
              </a:rPr>
              <a:t>Update story status regularly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 sz="1400">
                <a:solidFill>
                  <a:schemeClr val="dk1"/>
                </a:solidFill>
              </a:rPr>
              <a:t>Celebrate completed stories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</a:rPr>
              <a:t>4. Regular Story Grooming</a:t>
            </a:r>
            <a:endParaRPr b="1"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 sz="1400">
                <a:solidFill>
                  <a:schemeClr val="dk1"/>
                </a:solidFill>
              </a:rPr>
              <a:t>Review and refine stories before sprint planning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 sz="1400">
                <a:solidFill>
                  <a:schemeClr val="dk1"/>
                </a:solidFill>
              </a:rPr>
              <a:t>Break down large stories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 sz="1400">
                <a:solidFill>
                  <a:schemeClr val="dk1"/>
                </a:solidFill>
              </a:rPr>
              <a:t>Add details as understanding grows</a:t>
            </a:r>
            <a:endParaRPr sz="1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Consider You are Building a Software…</a:t>
            </a:r>
            <a:endParaRPr/>
          </a:p>
        </p:txBody>
      </p:sp>
      <p:sp>
        <p:nvSpPr>
          <p:cNvPr id="78" name="Google Shape;78;p17"/>
          <p:cNvSpPr txBox="1"/>
          <p:nvPr>
            <p:ph idx="1" type="body"/>
          </p:nvPr>
        </p:nvSpPr>
        <p:spPr>
          <a:xfrm>
            <a:off x="311700" y="1152475"/>
            <a:ext cx="8520600" cy="253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</a:rPr>
              <a:t>"Connect hungry customers with local restaurants through the fastest, most reliable food delivery platform in the city.</a:t>
            </a:r>
            <a:r>
              <a:rPr b="1" i="1" lang="en">
                <a:solidFill>
                  <a:schemeClr val="dk1"/>
                </a:solidFill>
              </a:rPr>
              <a:t>"</a:t>
            </a:r>
            <a:endParaRPr b="1" i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For this for product from </a:t>
            </a:r>
            <a:r>
              <a:rPr b="1" lang="en">
                <a:solidFill>
                  <a:schemeClr val="dk1"/>
                </a:solidFill>
              </a:rPr>
              <a:t>Vision</a:t>
            </a:r>
            <a:r>
              <a:rPr lang="en">
                <a:solidFill>
                  <a:schemeClr val="dk1"/>
                </a:solidFill>
              </a:rPr>
              <a:t> to become</a:t>
            </a:r>
            <a:r>
              <a:rPr b="1" lang="en">
                <a:solidFill>
                  <a:schemeClr val="dk1"/>
                </a:solidFill>
              </a:rPr>
              <a:t> Reality</a:t>
            </a:r>
            <a:r>
              <a:rPr lang="en">
                <a:solidFill>
                  <a:schemeClr val="dk1"/>
                </a:solidFill>
              </a:rPr>
              <a:t> what is need?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"Create an awesome food delivery app"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"Implement REST API endpoints for beverage ordering"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"Build menu, payment, loyalty, social sharing..."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3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Tools &amp; Templates: Digital Tools for Story Management</a:t>
            </a:r>
            <a:endParaRPr/>
          </a:p>
        </p:txBody>
      </p:sp>
      <p:sp>
        <p:nvSpPr>
          <p:cNvPr id="320" name="Google Shape;320;p53"/>
          <p:cNvSpPr txBox="1"/>
          <p:nvPr>
            <p:ph idx="1" type="body"/>
          </p:nvPr>
        </p:nvSpPr>
        <p:spPr>
          <a:xfrm>
            <a:off x="311700" y="1152475"/>
            <a:ext cx="8520600" cy="17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JIRA: Enterprise story tracking</a:t>
            </a:r>
            <a:r>
              <a:rPr lang="en">
                <a:solidFill>
                  <a:srgbClr val="0000FF"/>
                </a:solidFill>
              </a:rPr>
              <a:t> -&gt; I will strongly encourage you to use JIRA for capstone projects and assignments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Trello: Simple kanban boards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GitHub projects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4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Story Template</a:t>
            </a:r>
            <a:endParaRPr/>
          </a:p>
        </p:txBody>
      </p:sp>
      <p:sp>
        <p:nvSpPr>
          <p:cNvPr id="326" name="Google Shape;326;p54"/>
          <p:cNvSpPr txBox="1"/>
          <p:nvPr>
            <p:ph idx="1" type="body"/>
          </p:nvPr>
        </p:nvSpPr>
        <p:spPr>
          <a:xfrm>
            <a:off x="311700" y="1152475"/>
            <a:ext cx="8520600" cy="383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## Story Title: [Brief, descriptive name]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**User Story:**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As a [specific user type],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I want [specific capability],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so that [specific benefit].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**Acceptance Criteria:**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- [ ] Given [context], when [action], then [outcome]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- [ ] Given [context], when [action], then [outcome]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- [ ] Given [context], when [action], then [outcome]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**Story Points:** [Team's estimate]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**Priority:** [High/Medium/Low]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**Dependencies:** [Related stories or external dependencies]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**Notes:** [Additional context, assumptions, or constraints]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Communication Challenge</a:t>
            </a:r>
            <a:endParaRPr/>
          </a:p>
        </p:txBody>
      </p:sp>
      <p:sp>
        <p:nvSpPr>
          <p:cNvPr id="84" name="Google Shape;84;p18"/>
          <p:cNvSpPr txBox="1"/>
          <p:nvPr>
            <p:ph idx="1" type="body"/>
          </p:nvPr>
        </p:nvSpPr>
        <p:spPr>
          <a:xfrm>
            <a:off x="311700" y="1152475"/>
            <a:ext cx="8520600" cy="396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❌ Too Vague: "</a:t>
            </a:r>
            <a:r>
              <a:rPr lang="en">
                <a:solidFill>
                  <a:schemeClr val="dk1"/>
                </a:solidFill>
              </a:rPr>
              <a:t>Create an awesome food delivery app</a:t>
            </a:r>
            <a:r>
              <a:rPr lang="en">
                <a:solidFill>
                  <a:schemeClr val="dk1"/>
                </a:solidFill>
              </a:rPr>
              <a:t>"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No clear success criteria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Different interpretations by team members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No user perspective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❌ Too Technical: "Implement REST API endpoints for beverage ordering"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Focuses on implementation, not user value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Doesn't explain the "why"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Hard for non-technical stakeholders to understand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❌ Too Much: "Build menu, payment, loyalty, social sharing..."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Overwhelming scope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No prioritization guidance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Impossible to estimate or deliver incrementally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What's Missing?</a:t>
            </a:r>
            <a:endParaRPr/>
          </a:p>
        </p:txBody>
      </p:sp>
      <p:sp>
        <p:nvSpPr>
          <p:cNvPr id="90" name="Google Shape;90;p19"/>
          <p:cNvSpPr txBox="1"/>
          <p:nvPr>
            <p:ph idx="1" type="body"/>
          </p:nvPr>
        </p:nvSpPr>
        <p:spPr>
          <a:xfrm>
            <a:off x="311700" y="1152475"/>
            <a:ext cx="8520600" cy="227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Customer perspective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Clear value proposition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Manageable chunks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Shared understanding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u="sng">
                <a:solidFill>
                  <a:schemeClr val="dk1"/>
                </a:solidFill>
              </a:rPr>
              <a:t>This is where User Stories come in</a:t>
            </a:r>
            <a:endParaRPr u="sng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Stories</a:t>
            </a:r>
            <a:endParaRPr/>
          </a:p>
        </p:txBody>
      </p:sp>
      <p:sp>
        <p:nvSpPr>
          <p:cNvPr id="96" name="Google Shape;96;p20"/>
          <p:cNvSpPr txBox="1"/>
          <p:nvPr>
            <p:ph idx="1" type="body"/>
          </p:nvPr>
        </p:nvSpPr>
        <p:spPr>
          <a:xfrm>
            <a:off x="311700" y="1152475"/>
            <a:ext cx="8520600" cy="129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 user story is a short, simple description of a feature told from the perspective of the person who desires the new capability.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Question: </a:t>
            </a:r>
            <a:r>
              <a:rPr b="1" lang="en">
                <a:solidFill>
                  <a:srgbClr val="0000FF"/>
                </a:solidFill>
              </a:rPr>
              <a:t>What is a User Story?</a:t>
            </a:r>
            <a:endParaRPr b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do We need User Stories?</a:t>
            </a:r>
            <a:endParaRPr/>
          </a:p>
        </p:txBody>
      </p:sp>
      <p:pic>
        <p:nvPicPr>
          <p:cNvPr descr="a man wearing a green hat with chinese characters on it (Provided by Tenor)" id="102" name="Google Shape;10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2288" y="1203025"/>
            <a:ext cx="3019425" cy="377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 User Story?</a:t>
            </a:r>
            <a:endParaRPr/>
          </a:p>
        </p:txBody>
      </p:sp>
      <p:sp>
        <p:nvSpPr>
          <p:cNvPr id="108" name="Google Shape;108;p22"/>
          <p:cNvSpPr txBox="1"/>
          <p:nvPr>
            <p:ph idx="1" type="body"/>
          </p:nvPr>
        </p:nvSpPr>
        <p:spPr>
          <a:xfrm>
            <a:off x="311700" y="1152475"/>
            <a:ext cx="8520600" cy="4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>
                <a:solidFill>
                  <a:schemeClr val="dk1"/>
                </a:solidFill>
              </a:rPr>
              <a:t>Requirements from user's perspective</a:t>
            </a:r>
            <a:endParaRPr i="1">
              <a:solidFill>
                <a:schemeClr val="dk1"/>
              </a:solidFill>
            </a:endParaRPr>
          </a:p>
        </p:txBody>
      </p:sp>
      <p:pic>
        <p:nvPicPr>
          <p:cNvPr id="109" name="Google Shape;109;p22"/>
          <p:cNvPicPr preferRelativeResize="0"/>
          <p:nvPr/>
        </p:nvPicPr>
        <p:blipFill rotWithShape="1">
          <a:blip r:embed="rId3">
            <a:alphaModFix/>
          </a:blip>
          <a:srcRect b="7680" l="0" r="0" t="0"/>
          <a:stretch/>
        </p:blipFill>
        <p:spPr>
          <a:xfrm>
            <a:off x="1873338" y="1690375"/>
            <a:ext cx="5397326" cy="307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